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1"/>
  </p:notesMasterIdLst>
  <p:sldIdLst>
    <p:sldId id="259" r:id="rId3"/>
    <p:sldId id="257" r:id="rId4"/>
    <p:sldId id="265" r:id="rId5"/>
    <p:sldId id="258" r:id="rId6"/>
    <p:sldId id="267" r:id="rId7"/>
    <p:sldId id="268" r:id="rId8"/>
    <p:sldId id="269" r:id="rId9"/>
    <p:sldId id="270" r:id="rId10"/>
    <p:sldId id="272" r:id="rId11"/>
    <p:sldId id="273" r:id="rId12"/>
    <p:sldId id="274" r:id="rId13"/>
    <p:sldId id="275" r:id="rId14"/>
    <p:sldId id="278" r:id="rId15"/>
    <p:sldId id="277" r:id="rId16"/>
    <p:sldId id="276" r:id="rId17"/>
    <p:sldId id="280" r:id="rId18"/>
    <p:sldId id="279" r:id="rId19"/>
    <p:sldId id="271" r:id="rId20"/>
  </p:sldIdLst>
  <p:sldSz cx="9144000" cy="5143500" type="screen16x9"/>
  <p:notesSz cx="6858000" cy="9144000"/>
  <p:embeddedFontLst>
    <p:embeddedFont>
      <p:font typeface="Dosis" panose="020B0604020202020204" charset="0"/>
      <p:regular r:id="rId22"/>
      <p:bold r:id="rId23"/>
    </p:embeddedFont>
    <p:embeddedFont>
      <p:font typeface="Nunito" panose="020B0604020202020204" charset="0"/>
      <p:regular r:id="rId24"/>
      <p:bold r:id="rId25"/>
      <p:italic r:id="rId26"/>
      <p:boldItalic r:id="rId27"/>
    </p:embeddedFont>
    <p:embeddedFont>
      <p:font typeface="Roboto"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9F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546"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0411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06373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3133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0046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14840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27848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23231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320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3302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60845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8958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8206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96585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40160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rieskarestu02@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www.linkedin.com/in/arieskarestu/"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drive.google.com/file/d/1zwq88jQarIS3xTrwnX_MHhgJjiS8KfUL/view?usp=sharing"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drive.google.com/file/d/1zwq88jQarIS3xTrwnX_MHhgJjiS8KfUL/view?usp=sharing"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drive.google.com/file/d/1zwq88jQarIS3xTrwnX_MHhgJjiS8KfUL/view?usp=sharing"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hyperlink" Target="https://drive.google.com/file/d/1zwq88jQarIS3xTrwnX_MHhgJjiS8KfUL/view?usp=sharing" TargetMode="External"/><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drive.google.com/file/d/1zwq88jQarIS3xTrwnX_MHhgJjiS8KfUL/view?usp=sharing" TargetMode="Externa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hyperlink" Target="https://drive.google.com/file/d/1zwq88jQarIS3xTrwnX_MHhgJjiS8KfUL/view?usp=sharing"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hyperlink" Target="https://drive.google.com/file/d/1zwq88jQarIS3xTrwnX_MHhgJjiS8KfUL/view?usp=sharing"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drive.google.com/file/d/1zwq88jQarIS3xTrwnX_MHhgJjiS8KfUL/view?usp=sharing"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zwq88jQarIS3xTrwnX_MHhgJjiS8KfUL/view?usp=sharing" TargetMode="External"/><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zwq88jQarIS3xTrwnX_MHhgJjiS8KfUL/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drive.google.com/file/d/1zwq88jQarIS3xTrwnX_MHhgJjiS8KfUL/view?usp=sharin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drive.google.com/file/d/1zwq88jQarIS3xTrwnX_MHhgJjiS8KfUL/view?usp=sharin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drive.google.com/file/d/1zwq88jQarIS3xTrwnX_MHhgJjiS8KfUL/view?usp=sharing"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drive.google.com/file/d/1zwq88jQarIS3xTrwnX_MHhgJjiS8KfUL/view?usp=sharing"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drive.google.com/file/d/1zwq88jQarIS3xTrwnX_MHhgJjiS8KfUL/view?usp=sharing"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dirty="0">
                <a:latin typeface="Dosis"/>
                <a:ea typeface="Dosis"/>
                <a:cs typeface="Dosis"/>
                <a:sym typeface="Dosis"/>
              </a:rPr>
              <a:t>Predict Clicked Ads Customer Classification by using Machine Learning</a:t>
            </a:r>
            <a:endParaRPr sz="3180" dirty="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Arieska Restu</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3"/>
              </a:rPr>
              <a:t>arieskarestu02@gmail.com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hlinkClick r:id="rId4"/>
              </a:rPr>
              <a:t>linkedin.com/in/</a:t>
            </a:r>
            <a:r>
              <a:rPr lang="en-US" sz="1200" dirty="0" err="1">
                <a:latin typeface="Dosis"/>
                <a:ea typeface="Dosis"/>
                <a:cs typeface="Dosis"/>
                <a:sym typeface="Dosis"/>
                <a:hlinkClick r:id="rId4"/>
              </a:rPr>
              <a:t>arieskarestu</a:t>
            </a:r>
            <a:endParaRPr lang="en-US" sz="1200" dirty="0">
              <a:latin typeface="Dosis"/>
              <a:ea typeface="Dosis"/>
              <a:cs typeface="Dosis"/>
              <a:sym typeface="Dosis"/>
            </a:endParaRPr>
          </a:p>
        </p:txBody>
      </p:sp>
      <p:pic>
        <p:nvPicPr>
          <p:cNvPr id="101" name="Google Shape;101;p25"/>
          <p:cNvPicPr preferRelativeResize="0"/>
          <p:nvPr/>
        </p:nvPicPr>
        <p:blipFill>
          <a:blip r:embed="rId5"/>
          <a:srcRect/>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217" dirty="0">
                <a:solidFill>
                  <a:schemeClr val="dk1"/>
                </a:solidFill>
                <a:latin typeface="Nunito"/>
                <a:ea typeface="Nunito"/>
                <a:cs typeface="Nunito"/>
                <a:sym typeface="Nunito"/>
              </a:rPr>
              <a:t>I am an Assistant Lecturer who has experience in the field of Data Science with a background in Informatics. Experienced in Data Analysis, Data Mining, and Machine Learning projects. Also experienced in extracting primary and secondary data, as well as developing and maintaining databases. Able to conduct in-depth data analysis to identify trends that are relevant to companies and clients, and proficient in creating analysis reports. I also have expertise in programming languages and data visualization.</a:t>
            </a:r>
            <a:endParaRPr lang="en-US" sz="279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lvl="0" indent="-323850">
              <a:lnSpc>
                <a:spcPct val="105000"/>
              </a:lnSpc>
              <a:buClr>
                <a:schemeClr val="dk1"/>
              </a:buClr>
              <a:buSzPts val="1500"/>
            </a:pPr>
            <a:r>
              <a:rPr lang="en-US" sz="1400" dirty="0">
                <a:solidFill>
                  <a:schemeClr val="dk1"/>
                </a:solidFill>
              </a:rPr>
              <a:t>Pada </a:t>
            </a:r>
            <a:r>
              <a:rPr lang="en-US" sz="1400" dirty="0" err="1">
                <a:solidFill>
                  <a:schemeClr val="dk1"/>
                </a:solidFill>
              </a:rPr>
              <a:t>tahap</a:t>
            </a:r>
            <a:r>
              <a:rPr lang="en-US" sz="1400" dirty="0">
                <a:solidFill>
                  <a:schemeClr val="dk1"/>
                </a:solidFill>
              </a:rPr>
              <a:t> data </a:t>
            </a:r>
            <a:r>
              <a:rPr lang="en" sz="1400" dirty="0">
                <a:solidFill>
                  <a:schemeClr val="dk1"/>
                </a:solidFill>
              </a:rPr>
              <a:t>preprocessing, </a:t>
            </a:r>
            <a:r>
              <a:rPr lang="en-US" sz="1400" dirty="0" err="1">
                <a:solidFill>
                  <a:schemeClr val="dk1"/>
                </a:solidFill>
              </a:rPr>
              <a:t>dilakukan</a:t>
            </a:r>
            <a:r>
              <a:rPr lang="en-US" sz="1400" dirty="0">
                <a:solidFill>
                  <a:schemeClr val="dk1"/>
                </a:solidFill>
              </a:rPr>
              <a:t> beberapa proses </a:t>
            </a:r>
            <a:r>
              <a:rPr lang="en-US" sz="1400" dirty="0" err="1">
                <a:solidFill>
                  <a:schemeClr val="dk1"/>
                </a:solidFill>
              </a:rPr>
              <a:t>yakni</a:t>
            </a:r>
            <a:r>
              <a:rPr lang="en-US" sz="1400" dirty="0">
                <a:solidFill>
                  <a:schemeClr val="dk1"/>
                </a:solidFill>
              </a:rPr>
              <a:t> proses drop features, feature encoding, dan split data feature, dan extraction datetime.</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Untuk proses drop features </a:t>
            </a:r>
            <a:r>
              <a:rPr lang="en-US" sz="1400" dirty="0" err="1">
                <a:solidFill>
                  <a:schemeClr val="dk1"/>
                </a:solidFill>
              </a:rPr>
              <a:t>dilakukan</a:t>
            </a:r>
            <a:r>
              <a:rPr lang="en-US" sz="1400" dirty="0">
                <a:solidFill>
                  <a:schemeClr val="dk1"/>
                </a:solidFill>
              </a:rPr>
              <a:t> untuk </a:t>
            </a:r>
            <a:r>
              <a:rPr lang="en-US" sz="1400" dirty="0" err="1">
                <a:solidFill>
                  <a:schemeClr val="dk1"/>
                </a:solidFill>
              </a:rPr>
              <a:t>menghapus</a:t>
            </a:r>
            <a:r>
              <a:rPr lang="en-US" sz="1400" dirty="0">
                <a:solidFill>
                  <a:schemeClr val="dk1"/>
                </a:solidFill>
              </a:rPr>
              <a:t> </a:t>
            </a:r>
            <a:r>
              <a:rPr lang="en-US" sz="1400" dirty="0" err="1">
                <a:solidFill>
                  <a:schemeClr val="dk1"/>
                </a:solidFill>
              </a:rPr>
              <a:t>fitur-fitur</a:t>
            </a:r>
            <a:r>
              <a:rPr lang="en-US" sz="1400" dirty="0">
                <a:solidFill>
                  <a:schemeClr val="dk1"/>
                </a:solidFill>
              </a:rPr>
              <a:t> yang </a:t>
            </a:r>
            <a:r>
              <a:rPr lang="en-US" sz="1400" dirty="0" err="1">
                <a:solidFill>
                  <a:schemeClr val="dk1"/>
                </a:solidFill>
              </a:rPr>
              <a:t>tidak</a:t>
            </a:r>
            <a:r>
              <a:rPr lang="en-US" sz="1400" dirty="0">
                <a:solidFill>
                  <a:schemeClr val="dk1"/>
                </a:solidFill>
              </a:rPr>
              <a:t> </a:t>
            </a:r>
            <a:r>
              <a:rPr lang="en-US" sz="1400" dirty="0" err="1">
                <a:solidFill>
                  <a:schemeClr val="dk1"/>
                </a:solidFill>
              </a:rPr>
              <a:t>diperlukan</a:t>
            </a:r>
            <a:r>
              <a:rPr lang="en-US" sz="1400" dirty="0">
                <a:solidFill>
                  <a:schemeClr val="dk1"/>
                </a:solidFill>
              </a:rPr>
              <a:t> </a:t>
            </a:r>
            <a:r>
              <a:rPr lang="en-US" sz="1400" dirty="0" err="1">
                <a:solidFill>
                  <a:schemeClr val="dk1"/>
                </a:solidFill>
              </a:rPr>
              <a:t>seperti</a:t>
            </a:r>
            <a:r>
              <a:rPr lang="en-US" sz="1400" dirty="0">
                <a:solidFill>
                  <a:schemeClr val="dk1"/>
                </a:solidFill>
              </a:rPr>
              <a:t> 'Unnamed: 0’.</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Pada proses feature encoding </a:t>
            </a:r>
            <a:r>
              <a:rPr lang="en-US" sz="1400" dirty="0" err="1">
                <a:solidFill>
                  <a:schemeClr val="dk1"/>
                </a:solidFill>
              </a:rPr>
              <a:t>dilakukan</a:t>
            </a:r>
            <a:r>
              <a:rPr lang="en-US" sz="1400" dirty="0">
                <a:solidFill>
                  <a:schemeClr val="dk1"/>
                </a:solidFill>
              </a:rPr>
              <a:t> </a:t>
            </a:r>
            <a:r>
              <a:rPr lang="en-US" sz="1400" dirty="0" err="1">
                <a:solidFill>
                  <a:schemeClr val="dk1"/>
                </a:solidFill>
              </a:rPr>
              <a:t>dengan</a:t>
            </a:r>
            <a:r>
              <a:rPr lang="en-US" sz="1400" dirty="0">
                <a:solidFill>
                  <a:schemeClr val="dk1"/>
                </a:solidFill>
              </a:rPr>
              <a:t> </a:t>
            </a:r>
            <a:r>
              <a:rPr lang="en-US" sz="1400" dirty="0" err="1">
                <a:solidFill>
                  <a:schemeClr val="dk1"/>
                </a:solidFill>
              </a:rPr>
              <a:t>metode</a:t>
            </a:r>
            <a:r>
              <a:rPr lang="en-US" sz="1400" dirty="0">
                <a:solidFill>
                  <a:schemeClr val="dk1"/>
                </a:solidFill>
              </a:rPr>
              <a:t> one-hot encoding </a:t>
            </a:r>
            <a:r>
              <a:rPr lang="en-US" sz="1400" dirty="0" err="1">
                <a:solidFill>
                  <a:schemeClr val="dk1"/>
                </a:solidFill>
              </a:rPr>
              <a:t>menggunakan</a:t>
            </a:r>
            <a:r>
              <a:rPr lang="en-US" sz="1400" dirty="0">
                <a:solidFill>
                  <a:schemeClr val="dk1"/>
                </a:solidFill>
              </a:rPr>
              <a:t> </a:t>
            </a:r>
            <a:r>
              <a:rPr lang="en" sz="1400" dirty="0">
                <a:solidFill>
                  <a:schemeClr val="dk1"/>
                </a:solidFill>
              </a:rPr>
              <a:t>get_dummy.</a:t>
            </a:r>
          </a:p>
          <a:p>
            <a:pPr lvl="0" indent="-323850">
              <a:lnSpc>
                <a:spcPct val="105000"/>
              </a:lnSpc>
              <a:buClr>
                <a:schemeClr val="dk1"/>
              </a:buClr>
              <a:buSzPts val="1500"/>
            </a:pPr>
            <a:endParaRPr lang="en-US" sz="1400" dirty="0">
              <a:solidFill>
                <a:schemeClr val="dk1"/>
              </a:solidFill>
            </a:endParaRPr>
          </a:p>
          <a:p>
            <a:pPr lvl="0" indent="-323850">
              <a:lnSpc>
                <a:spcPct val="105000"/>
              </a:lnSpc>
              <a:buClr>
                <a:schemeClr val="dk1"/>
              </a:buClr>
              <a:buSzPts val="1500"/>
            </a:pPr>
            <a:r>
              <a:rPr lang="en-US" sz="1400" dirty="0">
                <a:solidFill>
                  <a:schemeClr val="dk1"/>
                </a:solidFill>
              </a:rPr>
              <a:t>Lalu untuk proses split data feature </a:t>
            </a:r>
            <a:r>
              <a:rPr lang="en-US" sz="1400" dirty="0" err="1">
                <a:solidFill>
                  <a:schemeClr val="dk1"/>
                </a:solidFill>
              </a:rPr>
              <a:t>dilakukan</a:t>
            </a:r>
            <a:r>
              <a:rPr lang="en-US" sz="1400" dirty="0">
                <a:solidFill>
                  <a:schemeClr val="dk1"/>
                </a:solidFill>
              </a:rPr>
              <a:t> </a:t>
            </a:r>
            <a:r>
              <a:rPr lang="en-US" sz="1400" dirty="0" err="1">
                <a:solidFill>
                  <a:schemeClr val="dk1"/>
                </a:solidFill>
              </a:rPr>
              <a:t>dengan</a:t>
            </a:r>
            <a:r>
              <a:rPr lang="en-US" sz="1400" dirty="0">
                <a:solidFill>
                  <a:schemeClr val="dk1"/>
                </a:solidFill>
              </a:rPr>
              <a:t> </a:t>
            </a:r>
            <a:r>
              <a:rPr lang="en-US" sz="1400" dirty="0" err="1">
                <a:solidFill>
                  <a:schemeClr val="dk1"/>
                </a:solidFill>
              </a:rPr>
              <a:t>cara</a:t>
            </a:r>
            <a:r>
              <a:rPr lang="en-US" sz="1400" dirty="0">
                <a:solidFill>
                  <a:schemeClr val="dk1"/>
                </a:solidFill>
              </a:rPr>
              <a:t> </a:t>
            </a:r>
            <a:r>
              <a:rPr lang="en-US" sz="1400" dirty="0" err="1">
                <a:solidFill>
                  <a:schemeClr val="dk1"/>
                </a:solidFill>
              </a:rPr>
              <a:t>memisahkan</a:t>
            </a:r>
            <a:r>
              <a:rPr lang="en-US" sz="1400" dirty="0">
                <a:solidFill>
                  <a:schemeClr val="dk1"/>
                </a:solidFill>
              </a:rPr>
              <a:t> attribute target </a:t>
            </a:r>
            <a:r>
              <a:rPr lang="en-US" sz="1400" dirty="0" err="1">
                <a:solidFill>
                  <a:schemeClr val="dk1"/>
                </a:solidFill>
              </a:rPr>
              <a:t>dengan</a:t>
            </a:r>
            <a:r>
              <a:rPr lang="en-US" sz="1400" dirty="0">
                <a:solidFill>
                  <a:schemeClr val="dk1"/>
                </a:solidFill>
              </a:rPr>
              <a:t> feature. Attribute </a:t>
            </a:r>
            <a:r>
              <a:rPr lang="en-US" sz="1400" dirty="0" err="1">
                <a:solidFill>
                  <a:schemeClr val="dk1"/>
                </a:solidFill>
              </a:rPr>
              <a:t>targetnya</a:t>
            </a:r>
            <a:r>
              <a:rPr lang="en-US" sz="1400" dirty="0">
                <a:solidFill>
                  <a:schemeClr val="dk1"/>
                </a:solidFill>
              </a:rPr>
              <a:t> </a:t>
            </a:r>
            <a:r>
              <a:rPr lang="en-US" sz="1400" dirty="0" err="1">
                <a:solidFill>
                  <a:schemeClr val="dk1"/>
                </a:solidFill>
              </a:rPr>
              <a:t>yakni</a:t>
            </a:r>
            <a:r>
              <a:rPr lang="en-US" sz="1400" dirty="0">
                <a:solidFill>
                  <a:schemeClr val="dk1"/>
                </a:solidFill>
              </a:rPr>
              <a:t> ‘Clicked on Ad’.</a:t>
            </a:r>
          </a:p>
        </p:txBody>
      </p:sp>
      <p:sp>
        <p:nvSpPr>
          <p:cNvPr id="5" name="Google Shape;115;p27">
            <a:extLst>
              <a:ext uri="{FF2B5EF4-FFF2-40B4-BE49-F238E27FC236}">
                <a16:creationId xmlns:a16="http://schemas.microsoft.com/office/drawing/2014/main" id="{642084C7-46C3-4571-B43E-E0107D4647E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Preprocessing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1261334"/>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Pada proses extraction datetime </a:t>
            </a:r>
            <a:r>
              <a:rPr lang="en-US" sz="1500" dirty="0" err="1">
                <a:solidFill>
                  <a:schemeClr val="dk1"/>
                </a:solidFill>
              </a:rPr>
              <a:t>dilakukan</a:t>
            </a:r>
            <a:r>
              <a:rPr lang="en-US" sz="1500" dirty="0">
                <a:solidFill>
                  <a:schemeClr val="dk1"/>
                </a:solidFill>
              </a:rPr>
              <a:t> proses </a:t>
            </a:r>
            <a:r>
              <a:rPr lang="en-US" sz="1500" dirty="0" err="1">
                <a:solidFill>
                  <a:schemeClr val="dk1"/>
                </a:solidFill>
              </a:rPr>
              <a:t>ektraksi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fitur</a:t>
            </a:r>
            <a:r>
              <a:rPr lang="en-US" sz="1500" dirty="0">
                <a:solidFill>
                  <a:schemeClr val="dk1"/>
                </a:solidFill>
              </a:rPr>
              <a:t> ‘Timestamp’ menjadi </a:t>
            </a:r>
            <a:r>
              <a:rPr lang="en-US" sz="1500" dirty="0" err="1">
                <a:solidFill>
                  <a:schemeClr val="dk1"/>
                </a:solidFill>
              </a:rPr>
              <a:t>fitur</a:t>
            </a:r>
            <a:r>
              <a:rPr lang="en-US" sz="1500" dirty="0">
                <a:solidFill>
                  <a:schemeClr val="dk1"/>
                </a:solidFill>
              </a:rPr>
              <a:t> ‘Year’, ‘Month’, ‘Week’, ‘Day’.</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Lalu </a:t>
            </a:r>
            <a:r>
              <a:rPr lang="en-US" sz="1500" dirty="0" err="1">
                <a:solidFill>
                  <a:schemeClr val="dk1"/>
                </a:solidFill>
              </a:rPr>
              <a:t>setelah</a:t>
            </a:r>
            <a:r>
              <a:rPr lang="en-US" sz="1500" dirty="0">
                <a:solidFill>
                  <a:schemeClr val="dk1"/>
                </a:solidFill>
              </a:rPr>
              <a:t> </a:t>
            </a:r>
            <a:r>
              <a:rPr lang="en-US" sz="1500" dirty="0" err="1">
                <a:solidFill>
                  <a:schemeClr val="dk1"/>
                </a:solidFill>
              </a:rPr>
              <a:t>diekstraksi</a:t>
            </a:r>
            <a:r>
              <a:rPr lang="en-US" sz="1500" dirty="0">
                <a:solidFill>
                  <a:schemeClr val="dk1"/>
                </a:solidFill>
              </a:rPr>
              <a:t>, </a:t>
            </a:r>
            <a:r>
              <a:rPr lang="en-US" sz="1500" dirty="0" err="1">
                <a:solidFill>
                  <a:schemeClr val="dk1"/>
                </a:solidFill>
              </a:rPr>
              <a:t>maka</a:t>
            </a:r>
            <a:r>
              <a:rPr lang="en-US" sz="1500" dirty="0">
                <a:solidFill>
                  <a:schemeClr val="dk1"/>
                </a:solidFill>
              </a:rPr>
              <a:t> </a:t>
            </a:r>
            <a:r>
              <a:rPr lang="en-US" sz="1500" dirty="0" err="1">
                <a:solidFill>
                  <a:schemeClr val="dk1"/>
                </a:solidFill>
              </a:rPr>
              <a:t>fitur</a:t>
            </a:r>
            <a:r>
              <a:rPr lang="en-US" sz="1500" dirty="0">
                <a:solidFill>
                  <a:schemeClr val="dk1"/>
                </a:solidFill>
              </a:rPr>
              <a:t> ‘Timestamp’ </a:t>
            </a:r>
            <a:r>
              <a:rPr lang="en-US" sz="1500" dirty="0" err="1">
                <a:solidFill>
                  <a:schemeClr val="dk1"/>
                </a:solidFill>
              </a:rPr>
              <a:t>akan</a:t>
            </a:r>
            <a:r>
              <a:rPr lang="en-US" sz="1500" dirty="0">
                <a:solidFill>
                  <a:schemeClr val="dk1"/>
                </a:solidFill>
              </a:rPr>
              <a:t> dihapus.</a:t>
            </a:r>
          </a:p>
          <a:p>
            <a:pPr marL="133350" lvl="0" indent="0" algn="l" rtl="0">
              <a:spcBef>
                <a:spcPts val="0"/>
              </a:spcBef>
              <a:spcAft>
                <a:spcPts val="0"/>
              </a:spcAft>
              <a:buClr>
                <a:schemeClr val="dk1"/>
              </a:buClr>
              <a:buSzPts val="1500"/>
              <a:buNone/>
            </a:pPr>
            <a:endParaRPr lang="en-US" sz="1500" dirty="0">
              <a:solidFill>
                <a:schemeClr val="dk1"/>
              </a:solidFill>
            </a:endParaRP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3170610" y="2085110"/>
            <a:ext cx="1839477"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Hasil extraction datetime</a:t>
            </a:r>
            <a:endParaRPr lang="en" sz="1000" dirty="0">
              <a:solidFill>
                <a:schemeClr val="dk1"/>
              </a:solidFill>
            </a:endParaRP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3657759718"/>
              </p:ext>
            </p:extLst>
          </p:nvPr>
        </p:nvGraphicFramePr>
        <p:xfrm>
          <a:off x="2065696" y="2464865"/>
          <a:ext cx="4049307" cy="2217846"/>
        </p:xfrm>
        <a:graphic>
          <a:graphicData uri="http://schemas.openxmlformats.org/drawingml/2006/table">
            <a:tbl>
              <a:tblPr firstRow="1" bandRow="1">
                <a:tableStyleId>{7DF18680-E054-41AD-8BC1-D1AEF772440D}</a:tableStyleId>
              </a:tblPr>
              <a:tblGrid>
                <a:gridCol w="1185949">
                  <a:extLst>
                    <a:ext uri="{9D8B030D-6E8A-4147-A177-3AD203B41FA5}">
                      <a16:colId xmlns:a16="http://schemas.microsoft.com/office/drawing/2014/main" val="2773248590"/>
                    </a:ext>
                  </a:extLst>
                </a:gridCol>
                <a:gridCol w="750558">
                  <a:extLst>
                    <a:ext uri="{9D8B030D-6E8A-4147-A177-3AD203B41FA5}">
                      <a16:colId xmlns:a16="http://schemas.microsoft.com/office/drawing/2014/main" val="3911681806"/>
                    </a:ext>
                  </a:extLst>
                </a:gridCol>
                <a:gridCol w="729114">
                  <a:extLst>
                    <a:ext uri="{9D8B030D-6E8A-4147-A177-3AD203B41FA5}">
                      <a16:colId xmlns:a16="http://schemas.microsoft.com/office/drawing/2014/main" val="78088038"/>
                    </a:ext>
                  </a:extLst>
                </a:gridCol>
                <a:gridCol w="764855">
                  <a:extLst>
                    <a:ext uri="{9D8B030D-6E8A-4147-A177-3AD203B41FA5}">
                      <a16:colId xmlns:a16="http://schemas.microsoft.com/office/drawing/2014/main" val="2571843166"/>
                    </a:ext>
                  </a:extLst>
                </a:gridCol>
                <a:gridCol w="618831">
                  <a:extLst>
                    <a:ext uri="{9D8B030D-6E8A-4147-A177-3AD203B41FA5}">
                      <a16:colId xmlns:a16="http://schemas.microsoft.com/office/drawing/2014/main" val="187859403"/>
                    </a:ext>
                  </a:extLst>
                </a:gridCol>
              </a:tblGrid>
              <a:tr h="297606">
                <a:tc>
                  <a:txBody>
                    <a:bodyPr/>
                    <a:lstStyle/>
                    <a:p>
                      <a:pPr algn="ctr" fontAlgn="ctr"/>
                      <a:r>
                        <a:rPr lang="en-US" sz="800" dirty="0">
                          <a:effectLst/>
                        </a:rPr>
                        <a:t>Timestamp</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Year</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Month</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Week</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Day</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74320">
                <a:tc>
                  <a:txBody>
                    <a:bodyPr/>
                    <a:lstStyle/>
                    <a:p>
                      <a:pPr algn="ctr"/>
                      <a:r>
                        <a:rPr lang="en-US" sz="800" dirty="0">
                          <a:effectLst/>
                        </a:rPr>
                        <a:t>2016-04-18 11:23:00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a:effectLst/>
                        </a:rPr>
                        <a:t>18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74320">
                <a:tc>
                  <a:txBody>
                    <a:bodyPr/>
                    <a:lstStyle/>
                    <a:p>
                      <a:pPr algn="ctr"/>
                      <a:r>
                        <a:rPr lang="en-US" sz="800" dirty="0">
                          <a:effectLst/>
                        </a:rPr>
                        <a:t>2016-04-23 03:46:00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23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74320">
                <a:tc>
                  <a:txBody>
                    <a:bodyPr/>
                    <a:lstStyle/>
                    <a:p>
                      <a:pPr algn="ctr"/>
                      <a:r>
                        <a:rPr lang="en-US" sz="800" dirty="0">
                          <a:effectLst/>
                        </a:rPr>
                        <a:t>2016-07-13 21:31:00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28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13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74320">
                <a:tc>
                  <a:txBody>
                    <a:bodyPr/>
                    <a:lstStyle/>
                    <a:p>
                      <a:pPr algn="ctr"/>
                      <a:r>
                        <a:rPr lang="en-US" sz="800">
                          <a:effectLst/>
                        </a:rPr>
                        <a:t>2016-01-26 02:47:00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26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74320">
                <a:tc>
                  <a:txBody>
                    <a:bodyPr/>
                    <a:lstStyle/>
                    <a:p>
                      <a:pPr algn="ctr"/>
                      <a:r>
                        <a:rPr lang="en-US" sz="800">
                          <a:effectLst/>
                        </a:rPr>
                        <a:t>2016-01-06 13:20:00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74320">
                <a:tc>
                  <a:txBody>
                    <a:bodyPr/>
                    <a:lstStyle/>
                    <a:p>
                      <a:pPr algn="ctr"/>
                      <a:r>
                        <a:rPr lang="en-US" sz="800">
                          <a:effectLst/>
                        </a:rPr>
                        <a:t>2016-02-26 09:18:00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74320">
                <a:tc>
                  <a:txBody>
                    <a:bodyPr/>
                    <a:lstStyle/>
                    <a:p>
                      <a:pPr algn="ctr"/>
                      <a:r>
                        <a:rPr lang="en-US" sz="800" dirty="0">
                          <a:effectLst/>
                        </a:rPr>
                        <a:t>2016-06-18 05:17:00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2016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24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a:effectLst/>
                        </a:rPr>
                        <a:t>18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7" name="Google Shape;115;p27">
            <a:extLst>
              <a:ext uri="{FF2B5EF4-FFF2-40B4-BE49-F238E27FC236}">
                <a16:creationId xmlns:a16="http://schemas.microsoft.com/office/drawing/2014/main" id="{4D14C299-1CD7-4D4D-AB70-2F2EA8C4293D}"/>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3216625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Modeling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Pada proses data modeling, </a:t>
            </a:r>
            <a:r>
              <a:rPr lang="en-US" sz="1500" dirty="0" err="1">
                <a:solidFill>
                  <a:schemeClr val="dk1"/>
                </a:solidFill>
              </a:rPr>
              <a:t>akan</a:t>
            </a:r>
            <a:r>
              <a:rPr lang="en-US" sz="1500" dirty="0">
                <a:solidFill>
                  <a:schemeClr val="dk1"/>
                </a:solidFill>
              </a:rPr>
              <a:t> </a:t>
            </a:r>
            <a:r>
              <a:rPr lang="en-US" sz="1500" dirty="0" err="1">
                <a:solidFill>
                  <a:schemeClr val="dk1"/>
                </a:solidFill>
              </a:rPr>
              <a:t>dilakukan</a:t>
            </a:r>
            <a:r>
              <a:rPr lang="en-US" sz="1500" dirty="0">
                <a:solidFill>
                  <a:schemeClr val="dk1"/>
                </a:solidFill>
              </a:rPr>
              <a:t> 2 </a:t>
            </a:r>
            <a:r>
              <a:rPr lang="en-US" sz="1500" dirty="0" err="1">
                <a:solidFill>
                  <a:schemeClr val="dk1"/>
                </a:solidFill>
              </a:rPr>
              <a:t>eksperimen</a:t>
            </a:r>
            <a:r>
              <a:rPr lang="en-US" sz="1500" dirty="0">
                <a:solidFill>
                  <a:schemeClr val="dk1"/>
                </a:solidFill>
              </a:rPr>
              <a:t> untuk model machine learning. Dimana </a:t>
            </a:r>
            <a:r>
              <a:rPr lang="en-US" sz="1500" dirty="0" err="1">
                <a:solidFill>
                  <a:schemeClr val="dk1"/>
                </a:solidFill>
              </a:rPr>
              <a:t>eksperimen</a:t>
            </a:r>
            <a:r>
              <a:rPr lang="en-US" sz="1500" dirty="0">
                <a:solidFill>
                  <a:schemeClr val="dk1"/>
                </a:solidFill>
              </a:rPr>
              <a:t> 1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data </a:t>
            </a:r>
            <a:r>
              <a:rPr lang="en-US" sz="1500" dirty="0" err="1">
                <a:solidFill>
                  <a:schemeClr val="dk1"/>
                </a:solidFill>
              </a:rPr>
              <a:t>tanpa</a:t>
            </a:r>
            <a:r>
              <a:rPr lang="en-US" sz="1500" dirty="0">
                <a:solidFill>
                  <a:schemeClr val="dk1"/>
                </a:solidFill>
              </a:rPr>
              <a:t> </a:t>
            </a:r>
            <a:r>
              <a:rPr lang="en-US" sz="1500" dirty="0" err="1">
                <a:solidFill>
                  <a:schemeClr val="dk1"/>
                </a:solidFill>
              </a:rPr>
              <a:t>normalisasi</a:t>
            </a:r>
            <a:r>
              <a:rPr lang="en-US" sz="1500" dirty="0">
                <a:solidFill>
                  <a:schemeClr val="dk1"/>
                </a:solidFill>
              </a:rPr>
              <a:t>, </a:t>
            </a:r>
            <a:r>
              <a:rPr lang="en-US" sz="1500" dirty="0" err="1">
                <a:solidFill>
                  <a:schemeClr val="dk1"/>
                </a:solidFill>
              </a:rPr>
              <a:t>sedangkan</a:t>
            </a:r>
            <a:r>
              <a:rPr lang="en-US" sz="1500" dirty="0">
                <a:solidFill>
                  <a:schemeClr val="dk1"/>
                </a:solidFill>
              </a:rPr>
              <a:t> </a:t>
            </a:r>
            <a:r>
              <a:rPr lang="en-US" sz="1500" dirty="0" err="1">
                <a:solidFill>
                  <a:schemeClr val="dk1"/>
                </a:solidFill>
              </a:rPr>
              <a:t>eksperimen</a:t>
            </a:r>
            <a:r>
              <a:rPr lang="en-US" sz="1500" dirty="0">
                <a:solidFill>
                  <a:schemeClr val="dk1"/>
                </a:solidFill>
              </a:rPr>
              <a:t> 2 </a:t>
            </a:r>
            <a:r>
              <a:rPr lang="en-US" sz="1500" dirty="0" err="1">
                <a:solidFill>
                  <a:schemeClr val="dk1"/>
                </a:solidFill>
              </a:rPr>
              <a:t>akan</a:t>
            </a:r>
            <a:r>
              <a:rPr lang="en-US" sz="1500" dirty="0">
                <a:solidFill>
                  <a:schemeClr val="dk1"/>
                </a:solidFill>
              </a:rPr>
              <a:t> </a:t>
            </a:r>
            <a:r>
              <a:rPr lang="en-US" sz="1500" dirty="0" err="1">
                <a:solidFill>
                  <a:schemeClr val="dk1"/>
                </a:solidFill>
              </a:rPr>
              <a:t>memakai</a:t>
            </a:r>
            <a:r>
              <a:rPr lang="en-US" sz="1500" dirty="0">
                <a:solidFill>
                  <a:schemeClr val="dk1"/>
                </a:solidFill>
              </a:rPr>
              <a:t> </a:t>
            </a:r>
            <a:r>
              <a:rPr lang="en-US" sz="1500" dirty="0" err="1">
                <a:solidFill>
                  <a:schemeClr val="dk1"/>
                </a:solidFill>
              </a:rPr>
              <a:t>normalisasi</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Model machine learning yang </a:t>
            </a:r>
            <a:r>
              <a:rPr lang="en-US" sz="1500" dirty="0" err="1">
                <a:solidFill>
                  <a:schemeClr val="dk1"/>
                </a:solidFill>
              </a:rPr>
              <a:t>akan</a:t>
            </a:r>
            <a:r>
              <a:rPr lang="en-US" sz="1500" dirty="0">
                <a:solidFill>
                  <a:schemeClr val="dk1"/>
                </a:solidFill>
              </a:rPr>
              <a:t> digunakan </a:t>
            </a:r>
            <a:r>
              <a:rPr lang="en-US" sz="1500" dirty="0" err="1">
                <a:solidFill>
                  <a:schemeClr val="dk1"/>
                </a:solidFill>
              </a:rPr>
              <a:t>yaitu</a:t>
            </a:r>
            <a:r>
              <a:rPr lang="en-US" sz="1500" dirty="0">
                <a:solidFill>
                  <a:schemeClr val="dk1"/>
                </a:solidFill>
              </a:rPr>
              <a:t> Logistic Regression, Decision Tree, dan Random Forest. </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Untuk proses </a:t>
            </a:r>
            <a:r>
              <a:rPr lang="en-US" sz="1500" dirty="0" err="1">
                <a:solidFill>
                  <a:schemeClr val="dk1"/>
                </a:solidFill>
              </a:rPr>
              <a:t>normalisasi</a:t>
            </a:r>
            <a:r>
              <a:rPr lang="en-US" sz="1500" dirty="0">
                <a:solidFill>
                  <a:schemeClr val="dk1"/>
                </a:solidFill>
              </a:rPr>
              <a:t> </a:t>
            </a:r>
            <a:r>
              <a:rPr lang="en-US" sz="1500" dirty="0" err="1">
                <a:solidFill>
                  <a:schemeClr val="dk1"/>
                </a:solidFill>
              </a:rPr>
              <a:t>akan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metode</a:t>
            </a:r>
            <a:r>
              <a:rPr lang="en-US" sz="1500" dirty="0">
                <a:solidFill>
                  <a:schemeClr val="dk1"/>
                </a:solidFill>
              </a:rPr>
              <a:t> min-max normalization.</a:t>
            </a:r>
          </a:p>
          <a:p>
            <a:pPr marL="133350" lvl="0" indent="0" algn="l" rtl="0">
              <a:spcBef>
                <a:spcPts val="0"/>
              </a:spcBef>
              <a:spcAft>
                <a:spcPts val="0"/>
              </a:spcAft>
              <a:buClr>
                <a:schemeClr val="dk1"/>
              </a:buClr>
              <a:buSzPts val="1500"/>
              <a:buNone/>
            </a:pPr>
            <a:endParaRPr lang="en" sz="1500" dirty="0">
              <a:solidFill>
                <a:schemeClr val="dk1"/>
              </a:solidFill>
            </a:endParaRPr>
          </a:p>
        </p:txBody>
      </p:sp>
      <p:sp>
        <p:nvSpPr>
          <p:cNvPr id="5" name="Google Shape;115;p27">
            <a:extLst>
              <a:ext uri="{FF2B5EF4-FFF2-40B4-BE49-F238E27FC236}">
                <a16:creationId xmlns:a16="http://schemas.microsoft.com/office/drawing/2014/main" id="{AA3A5503-EE95-4B17-BEE4-F4A17DFF27A9}"/>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18389317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Cleaning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570848"/>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Berikut merupakan hasil confusion matrix </a:t>
            </a:r>
            <a:r>
              <a:rPr lang="en-US" sz="1500" dirty="0" err="1">
                <a:solidFill>
                  <a:schemeClr val="dk1"/>
                </a:solidFill>
              </a:rPr>
              <a:t>dari</a:t>
            </a:r>
            <a:r>
              <a:rPr lang="en-US" sz="1500" dirty="0">
                <a:solidFill>
                  <a:schemeClr val="dk1"/>
                </a:solidFill>
              </a:rPr>
              <a:t> model-model pada </a:t>
            </a:r>
            <a:r>
              <a:rPr lang="en-US" sz="1500" dirty="0" err="1">
                <a:solidFill>
                  <a:schemeClr val="dk1"/>
                </a:solidFill>
              </a:rPr>
              <a:t>eksperimen</a:t>
            </a:r>
            <a:r>
              <a:rPr lang="en-US" sz="1500" dirty="0">
                <a:solidFill>
                  <a:schemeClr val="dk1"/>
                </a:solidFill>
              </a:rPr>
              <a:t> 1.</a:t>
            </a:r>
          </a:p>
        </p:txBody>
      </p:sp>
      <p:pic>
        <p:nvPicPr>
          <p:cNvPr id="8" name="Picture 7">
            <a:extLst>
              <a:ext uri="{FF2B5EF4-FFF2-40B4-BE49-F238E27FC236}">
                <a16:creationId xmlns:a16="http://schemas.microsoft.com/office/drawing/2014/main" id="{FE24438C-52DE-4180-B084-D6F62F05F510}"/>
              </a:ext>
            </a:extLst>
          </p:cNvPr>
          <p:cNvPicPr>
            <a:picLocks noChangeAspect="1"/>
          </p:cNvPicPr>
          <p:nvPr/>
        </p:nvPicPr>
        <p:blipFill>
          <a:blip r:embed="rId3"/>
          <a:stretch>
            <a:fillRect/>
          </a:stretch>
        </p:blipFill>
        <p:spPr>
          <a:xfrm>
            <a:off x="526744" y="1637717"/>
            <a:ext cx="2379434" cy="1866502"/>
          </a:xfrm>
          <a:prstGeom prst="rect">
            <a:avLst/>
          </a:prstGeom>
          <a:ln w="28575">
            <a:solidFill>
              <a:srgbClr val="019FAB"/>
            </a:solidFill>
          </a:ln>
        </p:spPr>
      </p:pic>
      <p:pic>
        <p:nvPicPr>
          <p:cNvPr id="12" name="Picture 11">
            <a:extLst>
              <a:ext uri="{FF2B5EF4-FFF2-40B4-BE49-F238E27FC236}">
                <a16:creationId xmlns:a16="http://schemas.microsoft.com/office/drawing/2014/main" id="{F1DED9B2-2879-4474-9675-7CD7EE8E5F6D}"/>
              </a:ext>
            </a:extLst>
          </p:cNvPr>
          <p:cNvPicPr>
            <a:picLocks noChangeAspect="1"/>
          </p:cNvPicPr>
          <p:nvPr/>
        </p:nvPicPr>
        <p:blipFill>
          <a:blip r:embed="rId4"/>
          <a:stretch>
            <a:fillRect/>
          </a:stretch>
        </p:blipFill>
        <p:spPr>
          <a:xfrm>
            <a:off x="3257550" y="1637717"/>
            <a:ext cx="2377440" cy="1864938"/>
          </a:xfrm>
          <a:prstGeom prst="rect">
            <a:avLst/>
          </a:prstGeom>
          <a:ln w="28575">
            <a:solidFill>
              <a:srgbClr val="019FAB"/>
            </a:solidFill>
          </a:ln>
        </p:spPr>
      </p:pic>
      <p:pic>
        <p:nvPicPr>
          <p:cNvPr id="14" name="Picture 13">
            <a:extLst>
              <a:ext uri="{FF2B5EF4-FFF2-40B4-BE49-F238E27FC236}">
                <a16:creationId xmlns:a16="http://schemas.microsoft.com/office/drawing/2014/main" id="{5753D1DF-1973-45C9-89A8-6712B8CFEBA5}"/>
              </a:ext>
            </a:extLst>
          </p:cNvPr>
          <p:cNvPicPr>
            <a:picLocks noChangeAspect="1"/>
          </p:cNvPicPr>
          <p:nvPr/>
        </p:nvPicPr>
        <p:blipFill>
          <a:blip r:embed="rId5"/>
          <a:stretch>
            <a:fillRect/>
          </a:stretch>
        </p:blipFill>
        <p:spPr>
          <a:xfrm>
            <a:off x="5986363" y="1639281"/>
            <a:ext cx="2377440" cy="1864938"/>
          </a:xfrm>
          <a:prstGeom prst="rect">
            <a:avLst/>
          </a:prstGeom>
          <a:ln w="28575">
            <a:solidFill>
              <a:srgbClr val="019FAB"/>
            </a:solidFill>
          </a:ln>
        </p:spPr>
      </p:pic>
      <p:sp>
        <p:nvSpPr>
          <p:cNvPr id="10" name="Google Shape;115;p27">
            <a:extLst>
              <a:ext uri="{FF2B5EF4-FFF2-40B4-BE49-F238E27FC236}">
                <a16:creationId xmlns:a16="http://schemas.microsoft.com/office/drawing/2014/main" id="{7C5149D9-D576-44E1-9588-1F903B2699D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6"/>
              </a:rPr>
              <a:t>jupyter notebook </a:t>
            </a:r>
            <a:r>
              <a:rPr lang="en" sz="1100" dirty="0">
                <a:hlinkClick r:id="rId6"/>
              </a:rPr>
              <a:t>disini</a:t>
            </a:r>
            <a:endParaRPr sz="1100" dirty="0">
              <a:solidFill>
                <a:srgbClr val="000000"/>
              </a:solidFill>
            </a:endParaRPr>
          </a:p>
        </p:txBody>
      </p:sp>
    </p:spTree>
    <p:extLst>
      <p:ext uri="{BB962C8B-B14F-4D97-AF65-F5344CB8AC3E}">
        <p14:creationId xmlns:p14="http://schemas.microsoft.com/office/powerpoint/2010/main" val="425061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Cleaning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570848"/>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Berikut merupakan hasil confusion matrix </a:t>
            </a:r>
            <a:r>
              <a:rPr lang="en-US" sz="1500" dirty="0" err="1">
                <a:solidFill>
                  <a:schemeClr val="dk1"/>
                </a:solidFill>
              </a:rPr>
              <a:t>dari</a:t>
            </a:r>
            <a:r>
              <a:rPr lang="en-US" sz="1500" dirty="0">
                <a:solidFill>
                  <a:schemeClr val="dk1"/>
                </a:solidFill>
              </a:rPr>
              <a:t> model-model pada </a:t>
            </a:r>
            <a:r>
              <a:rPr lang="en-US" sz="1500" dirty="0" err="1">
                <a:solidFill>
                  <a:schemeClr val="dk1"/>
                </a:solidFill>
              </a:rPr>
              <a:t>eksperimen</a:t>
            </a:r>
            <a:r>
              <a:rPr lang="en-US" sz="1500" dirty="0">
                <a:solidFill>
                  <a:schemeClr val="dk1"/>
                </a:solidFill>
              </a:rPr>
              <a:t> 2.</a:t>
            </a:r>
          </a:p>
        </p:txBody>
      </p:sp>
      <p:pic>
        <p:nvPicPr>
          <p:cNvPr id="16" name="Picture 15">
            <a:extLst>
              <a:ext uri="{FF2B5EF4-FFF2-40B4-BE49-F238E27FC236}">
                <a16:creationId xmlns:a16="http://schemas.microsoft.com/office/drawing/2014/main" id="{A67ECFDE-A584-45D9-9AF4-4A082046A742}"/>
              </a:ext>
            </a:extLst>
          </p:cNvPr>
          <p:cNvPicPr>
            <a:picLocks noChangeAspect="1"/>
          </p:cNvPicPr>
          <p:nvPr/>
        </p:nvPicPr>
        <p:blipFill>
          <a:blip r:embed="rId3"/>
          <a:stretch>
            <a:fillRect/>
          </a:stretch>
        </p:blipFill>
        <p:spPr>
          <a:xfrm>
            <a:off x="528156" y="1637716"/>
            <a:ext cx="2377440" cy="1864938"/>
          </a:xfrm>
          <a:prstGeom prst="rect">
            <a:avLst/>
          </a:prstGeom>
          <a:ln w="28575">
            <a:solidFill>
              <a:srgbClr val="019FAB"/>
            </a:solidFill>
          </a:ln>
        </p:spPr>
      </p:pic>
      <p:pic>
        <p:nvPicPr>
          <p:cNvPr id="18" name="Picture 17">
            <a:extLst>
              <a:ext uri="{FF2B5EF4-FFF2-40B4-BE49-F238E27FC236}">
                <a16:creationId xmlns:a16="http://schemas.microsoft.com/office/drawing/2014/main" id="{62EE71F8-855F-435B-8F31-3844AB4679E5}"/>
              </a:ext>
            </a:extLst>
          </p:cNvPr>
          <p:cNvPicPr>
            <a:picLocks noChangeAspect="1"/>
          </p:cNvPicPr>
          <p:nvPr/>
        </p:nvPicPr>
        <p:blipFill>
          <a:blip r:embed="rId4"/>
          <a:stretch>
            <a:fillRect/>
          </a:stretch>
        </p:blipFill>
        <p:spPr>
          <a:xfrm>
            <a:off x="3257259" y="1637716"/>
            <a:ext cx="2377440" cy="1864938"/>
          </a:xfrm>
          <a:prstGeom prst="rect">
            <a:avLst/>
          </a:prstGeom>
          <a:ln w="28575">
            <a:solidFill>
              <a:srgbClr val="019FAB"/>
            </a:solidFill>
          </a:ln>
        </p:spPr>
      </p:pic>
      <p:pic>
        <p:nvPicPr>
          <p:cNvPr id="20" name="Picture 19">
            <a:extLst>
              <a:ext uri="{FF2B5EF4-FFF2-40B4-BE49-F238E27FC236}">
                <a16:creationId xmlns:a16="http://schemas.microsoft.com/office/drawing/2014/main" id="{4D747428-3FDD-4543-B57C-72ABC97C5046}"/>
              </a:ext>
            </a:extLst>
          </p:cNvPr>
          <p:cNvPicPr>
            <a:picLocks noChangeAspect="1"/>
          </p:cNvPicPr>
          <p:nvPr/>
        </p:nvPicPr>
        <p:blipFill>
          <a:blip r:embed="rId5"/>
          <a:stretch>
            <a:fillRect/>
          </a:stretch>
        </p:blipFill>
        <p:spPr>
          <a:xfrm>
            <a:off x="5986362" y="1637716"/>
            <a:ext cx="2377440" cy="1864938"/>
          </a:xfrm>
          <a:prstGeom prst="rect">
            <a:avLst/>
          </a:prstGeom>
          <a:ln w="28575">
            <a:solidFill>
              <a:srgbClr val="019FAB"/>
            </a:solidFill>
          </a:ln>
        </p:spPr>
      </p:pic>
      <p:sp>
        <p:nvSpPr>
          <p:cNvPr id="23" name="Google Shape;115;p27">
            <a:extLst>
              <a:ext uri="{FF2B5EF4-FFF2-40B4-BE49-F238E27FC236}">
                <a16:creationId xmlns:a16="http://schemas.microsoft.com/office/drawing/2014/main" id="{34D3526F-BC11-47A0-9030-0236371FFBCF}"/>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6"/>
              </a:rPr>
              <a:t>jupyter notebook </a:t>
            </a:r>
            <a:r>
              <a:rPr lang="en" sz="1100" dirty="0">
                <a:hlinkClick r:id="rId6"/>
              </a:rPr>
              <a:t>disini</a:t>
            </a:r>
            <a:endParaRPr sz="1100" dirty="0">
              <a:solidFill>
                <a:srgbClr val="000000"/>
              </a:solidFill>
            </a:endParaRPr>
          </a:p>
        </p:txBody>
      </p:sp>
    </p:spTree>
    <p:extLst>
      <p:ext uri="{BB962C8B-B14F-4D97-AF65-F5344CB8AC3E}">
        <p14:creationId xmlns:p14="http://schemas.microsoft.com/office/powerpoint/2010/main" val="36521156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Modeling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err="1">
                <a:solidFill>
                  <a:schemeClr val="dk1"/>
                </a:solidFill>
              </a:rPr>
              <a:t>Akurasi</a:t>
            </a:r>
            <a:r>
              <a:rPr lang="en-US" sz="1500" dirty="0">
                <a:solidFill>
                  <a:schemeClr val="dk1"/>
                </a:solidFill>
              </a:rPr>
              <a:t> </a:t>
            </a:r>
            <a:r>
              <a:rPr lang="en-US" sz="1500" dirty="0" err="1">
                <a:solidFill>
                  <a:schemeClr val="dk1"/>
                </a:solidFill>
              </a:rPr>
              <a:t>tertinggi</a:t>
            </a:r>
            <a:r>
              <a:rPr lang="en-US" sz="1500" dirty="0">
                <a:solidFill>
                  <a:schemeClr val="dk1"/>
                </a:solidFill>
              </a:rPr>
              <a:t> </a:t>
            </a:r>
            <a:r>
              <a:rPr lang="en-US" sz="1500" dirty="0" err="1">
                <a:solidFill>
                  <a:schemeClr val="dk1"/>
                </a:solidFill>
              </a:rPr>
              <a:t>didapatkan</a:t>
            </a:r>
            <a:r>
              <a:rPr lang="en-US" sz="1500" dirty="0">
                <a:solidFill>
                  <a:schemeClr val="dk1"/>
                </a:solidFill>
              </a:rPr>
              <a:t> oleh model Random Forest, baik </a:t>
            </a:r>
            <a:r>
              <a:rPr lang="en-US" sz="1500" dirty="0" err="1">
                <a:solidFill>
                  <a:schemeClr val="dk1"/>
                </a:solidFill>
              </a:rPr>
              <a:t>dengan</a:t>
            </a:r>
            <a:r>
              <a:rPr lang="en-US" sz="1500" dirty="0">
                <a:solidFill>
                  <a:schemeClr val="dk1"/>
                </a:solidFill>
              </a:rPr>
              <a:t> </a:t>
            </a:r>
            <a:r>
              <a:rPr lang="en-US" sz="1500" dirty="0" err="1">
                <a:solidFill>
                  <a:schemeClr val="dk1"/>
                </a:solidFill>
              </a:rPr>
              <a:t>normalisasi</a:t>
            </a:r>
            <a:r>
              <a:rPr lang="en-US" sz="1500" dirty="0">
                <a:solidFill>
                  <a:schemeClr val="dk1"/>
                </a:solidFill>
              </a:rPr>
              <a:t> </a:t>
            </a:r>
            <a:r>
              <a:rPr lang="en-US" sz="1500" dirty="0" err="1">
                <a:solidFill>
                  <a:schemeClr val="dk1"/>
                </a:solidFill>
              </a:rPr>
              <a:t>maupun</a:t>
            </a:r>
            <a:r>
              <a:rPr lang="en-US" sz="1500" dirty="0">
                <a:solidFill>
                  <a:schemeClr val="dk1"/>
                </a:solidFill>
              </a:rPr>
              <a:t> </a:t>
            </a:r>
            <a:r>
              <a:rPr lang="en-US" sz="1500" dirty="0" err="1">
                <a:solidFill>
                  <a:schemeClr val="dk1"/>
                </a:solidFill>
              </a:rPr>
              <a:t>tanpa</a:t>
            </a:r>
            <a:r>
              <a:rPr lang="en-US" sz="1500" dirty="0">
                <a:solidFill>
                  <a:schemeClr val="dk1"/>
                </a:solidFill>
              </a:rPr>
              <a:t> </a:t>
            </a:r>
            <a:r>
              <a:rPr lang="en-US" sz="1500" dirty="0" err="1">
                <a:solidFill>
                  <a:schemeClr val="dk1"/>
                </a:solidFill>
              </a:rPr>
              <a:t>normalisasi</a:t>
            </a:r>
            <a:r>
              <a:rPr lang="en-US" sz="1500" dirty="0">
                <a:solidFill>
                  <a:schemeClr val="dk1"/>
                </a:solidFill>
              </a:rPr>
              <a:t>. Dimana </a:t>
            </a:r>
            <a:r>
              <a:rPr lang="en-US" sz="1500" dirty="0" err="1">
                <a:solidFill>
                  <a:schemeClr val="dk1"/>
                </a:solidFill>
              </a:rPr>
              <a:t>akurasinya</a:t>
            </a:r>
            <a:r>
              <a:rPr lang="en-US" sz="1500" dirty="0">
                <a:solidFill>
                  <a:schemeClr val="dk1"/>
                </a:solidFill>
              </a:rPr>
              <a:t> </a:t>
            </a:r>
            <a:r>
              <a:rPr lang="en-US" sz="1500" dirty="0" err="1">
                <a:solidFill>
                  <a:schemeClr val="dk1"/>
                </a:solidFill>
              </a:rPr>
              <a:t>yakni</a:t>
            </a:r>
            <a:r>
              <a:rPr lang="en-US" sz="1500" dirty="0">
                <a:solidFill>
                  <a:schemeClr val="dk1"/>
                </a:solidFill>
              </a:rPr>
              <a:t> </a:t>
            </a:r>
            <a:r>
              <a:rPr lang="en-US" sz="1500" dirty="0" err="1">
                <a:solidFill>
                  <a:schemeClr val="dk1"/>
                </a:solidFill>
              </a:rPr>
              <a:t>sebesar</a:t>
            </a:r>
            <a:r>
              <a:rPr lang="en-US" sz="1500" dirty="0">
                <a:solidFill>
                  <a:schemeClr val="dk1"/>
                </a:solidFill>
              </a:rPr>
              <a:t> 95.5%.</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Model Random Forest ini </a:t>
            </a:r>
            <a:r>
              <a:rPr lang="en-US" sz="1500" dirty="0" err="1">
                <a:solidFill>
                  <a:schemeClr val="dk1"/>
                </a:solidFill>
              </a:rPr>
              <a:t>menunjukkan</a:t>
            </a:r>
            <a:r>
              <a:rPr lang="en-US" sz="1500" dirty="0">
                <a:solidFill>
                  <a:schemeClr val="dk1"/>
                </a:solidFill>
              </a:rPr>
              <a:t> </a:t>
            </a:r>
            <a:r>
              <a:rPr lang="en-US" sz="1500" dirty="0" err="1">
                <a:solidFill>
                  <a:schemeClr val="dk1"/>
                </a:solidFill>
              </a:rPr>
              <a:t>performa</a:t>
            </a:r>
            <a:r>
              <a:rPr lang="en-US" sz="1500" dirty="0">
                <a:solidFill>
                  <a:schemeClr val="dk1"/>
                </a:solidFill>
              </a:rPr>
              <a:t> yang </a:t>
            </a:r>
            <a:r>
              <a:rPr lang="en-US" sz="1500" dirty="0" err="1">
                <a:solidFill>
                  <a:schemeClr val="dk1"/>
                </a:solidFill>
              </a:rPr>
              <a:t>sangat</a:t>
            </a:r>
            <a:r>
              <a:rPr lang="en-US" sz="1500" dirty="0">
                <a:solidFill>
                  <a:schemeClr val="dk1"/>
                </a:solidFill>
              </a:rPr>
              <a:t> baik </a:t>
            </a:r>
            <a:r>
              <a:rPr lang="en-US" sz="1500" dirty="0" err="1">
                <a:solidFill>
                  <a:schemeClr val="dk1"/>
                </a:solidFill>
              </a:rPr>
              <a:t>dengan</a:t>
            </a:r>
            <a:r>
              <a:rPr lang="en-US" sz="1500" dirty="0">
                <a:solidFill>
                  <a:schemeClr val="dk1"/>
                </a:solidFill>
              </a:rPr>
              <a:t> </a:t>
            </a:r>
            <a:r>
              <a:rPr lang="en-US" sz="1500" dirty="0" err="1">
                <a:solidFill>
                  <a:schemeClr val="dk1"/>
                </a:solidFill>
              </a:rPr>
              <a:t>akurasi</a:t>
            </a:r>
            <a:r>
              <a:rPr lang="en-US" sz="1500" dirty="0">
                <a:solidFill>
                  <a:schemeClr val="dk1"/>
                </a:solidFill>
              </a:rPr>
              <a:t> </a:t>
            </a:r>
            <a:r>
              <a:rPr lang="en-US" sz="1500" dirty="0" err="1">
                <a:solidFill>
                  <a:schemeClr val="dk1"/>
                </a:solidFill>
              </a:rPr>
              <a:t>tinggi</a:t>
            </a:r>
            <a:r>
              <a:rPr lang="en-US" sz="1500" dirty="0">
                <a:solidFill>
                  <a:schemeClr val="dk1"/>
                </a:solidFill>
              </a:rPr>
              <a:t>. Ini berarti model </a:t>
            </a:r>
            <a:r>
              <a:rPr lang="en-US" sz="1500" dirty="0" err="1">
                <a:solidFill>
                  <a:schemeClr val="dk1"/>
                </a:solidFill>
              </a:rPr>
              <a:t>jarang</a:t>
            </a:r>
            <a:r>
              <a:rPr lang="en-US" sz="1500" dirty="0">
                <a:solidFill>
                  <a:schemeClr val="dk1"/>
                </a:solidFill>
              </a:rPr>
              <a:t> </a:t>
            </a:r>
            <a:r>
              <a:rPr lang="en-US" sz="1500" dirty="0" err="1">
                <a:solidFill>
                  <a:schemeClr val="dk1"/>
                </a:solidFill>
              </a:rPr>
              <a:t>melakukan</a:t>
            </a:r>
            <a:r>
              <a:rPr lang="en-US" sz="1500" dirty="0">
                <a:solidFill>
                  <a:schemeClr val="dk1"/>
                </a:solidFill>
              </a:rPr>
              <a:t> </a:t>
            </a:r>
            <a:r>
              <a:rPr lang="en-US" sz="1500" dirty="0" err="1">
                <a:solidFill>
                  <a:schemeClr val="dk1"/>
                </a:solidFill>
              </a:rPr>
              <a:t>kesalahan</a:t>
            </a:r>
            <a:r>
              <a:rPr lang="en-US" sz="1500" dirty="0">
                <a:solidFill>
                  <a:schemeClr val="dk1"/>
                </a:solidFill>
              </a:rPr>
              <a:t> baik dalam </a:t>
            </a:r>
            <a:r>
              <a:rPr lang="en-US" sz="1500" dirty="0" err="1">
                <a:solidFill>
                  <a:schemeClr val="dk1"/>
                </a:solidFill>
              </a:rPr>
              <a:t>mendeteksi</a:t>
            </a:r>
            <a:r>
              <a:rPr lang="en-US" sz="1500" dirty="0">
                <a:solidFill>
                  <a:schemeClr val="dk1"/>
                </a:solidFill>
              </a:rPr>
              <a:t> </a:t>
            </a:r>
            <a:r>
              <a:rPr lang="en-US" sz="1500" dirty="0" err="1">
                <a:solidFill>
                  <a:schemeClr val="dk1"/>
                </a:solidFill>
              </a:rPr>
              <a:t>klik</a:t>
            </a:r>
            <a:r>
              <a:rPr lang="en-US" sz="1500" dirty="0">
                <a:solidFill>
                  <a:schemeClr val="dk1"/>
                </a:solidFill>
              </a:rPr>
              <a:t> </a:t>
            </a:r>
            <a:r>
              <a:rPr lang="en-US" sz="1500" dirty="0" err="1">
                <a:solidFill>
                  <a:schemeClr val="dk1"/>
                </a:solidFill>
              </a:rPr>
              <a:t>maupun</a:t>
            </a:r>
            <a:r>
              <a:rPr lang="en-US" sz="1500" dirty="0">
                <a:solidFill>
                  <a:schemeClr val="dk1"/>
                </a:solidFill>
              </a:rPr>
              <a:t> </a:t>
            </a:r>
            <a:r>
              <a:rPr lang="en-US" sz="1500" dirty="0" err="1">
                <a:solidFill>
                  <a:schemeClr val="dk1"/>
                </a:solidFill>
              </a:rPr>
              <a:t>tidak</a:t>
            </a:r>
            <a:r>
              <a:rPr lang="en-US" sz="1500" dirty="0">
                <a:solidFill>
                  <a:schemeClr val="dk1"/>
                </a:solidFill>
              </a:rPr>
              <a:t> </a:t>
            </a:r>
            <a:r>
              <a:rPr lang="en-US" sz="1500" dirty="0" err="1">
                <a:solidFill>
                  <a:schemeClr val="dk1"/>
                </a:solidFill>
              </a:rPr>
              <a:t>klik</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err="1">
                <a:solidFill>
                  <a:schemeClr val="dk1"/>
                </a:solidFill>
              </a:rPr>
              <a:t>Dengan</a:t>
            </a:r>
            <a:r>
              <a:rPr lang="en-US" sz="1500" dirty="0">
                <a:solidFill>
                  <a:schemeClr val="dk1"/>
                </a:solidFill>
              </a:rPr>
              <a:t> precision 96.1% dan recall 95.1%, model Random Forest ini </a:t>
            </a:r>
            <a:r>
              <a:rPr lang="en-US" sz="1500" dirty="0" err="1">
                <a:solidFill>
                  <a:schemeClr val="dk1"/>
                </a:solidFill>
              </a:rPr>
              <a:t>memiliki</a:t>
            </a:r>
            <a:r>
              <a:rPr lang="en-US" sz="1500" dirty="0">
                <a:solidFill>
                  <a:schemeClr val="dk1"/>
                </a:solidFill>
              </a:rPr>
              <a:t> </a:t>
            </a:r>
            <a:r>
              <a:rPr lang="en-US" sz="1500" dirty="0" err="1">
                <a:solidFill>
                  <a:schemeClr val="dk1"/>
                </a:solidFill>
              </a:rPr>
              <a:t>keseimbangan</a:t>
            </a:r>
            <a:r>
              <a:rPr lang="en-US" sz="1500" dirty="0">
                <a:solidFill>
                  <a:schemeClr val="dk1"/>
                </a:solidFill>
              </a:rPr>
              <a:t> yang baik. </a:t>
            </a:r>
            <a:r>
              <a:rPr lang="en-US" sz="1500" dirty="0" err="1">
                <a:solidFill>
                  <a:schemeClr val="dk1"/>
                </a:solidFill>
              </a:rPr>
              <a:t>Artinya</a:t>
            </a:r>
            <a:r>
              <a:rPr lang="en-US" sz="1500" dirty="0">
                <a:solidFill>
                  <a:schemeClr val="dk1"/>
                </a:solidFill>
              </a:rPr>
              <a:t>, </a:t>
            </a:r>
            <a:r>
              <a:rPr lang="en-US" sz="1500" dirty="0" err="1">
                <a:solidFill>
                  <a:schemeClr val="dk1"/>
                </a:solidFill>
              </a:rPr>
              <a:t>ketika</a:t>
            </a:r>
            <a:r>
              <a:rPr lang="en-US" sz="1500" dirty="0">
                <a:solidFill>
                  <a:schemeClr val="dk1"/>
                </a:solidFill>
              </a:rPr>
              <a:t> model </a:t>
            </a:r>
            <a:r>
              <a:rPr lang="en-US" sz="1500" dirty="0" err="1">
                <a:solidFill>
                  <a:schemeClr val="dk1"/>
                </a:solidFill>
              </a:rPr>
              <a:t>memprediksi</a:t>
            </a:r>
            <a:r>
              <a:rPr lang="en-US" sz="1500" dirty="0">
                <a:solidFill>
                  <a:schemeClr val="dk1"/>
                </a:solidFill>
              </a:rPr>
              <a:t> </a:t>
            </a:r>
            <a:r>
              <a:rPr lang="en-US" sz="1500" dirty="0" err="1">
                <a:solidFill>
                  <a:schemeClr val="dk1"/>
                </a:solidFill>
              </a:rPr>
              <a:t>pengguna</a:t>
            </a:r>
            <a:r>
              <a:rPr lang="en-US" sz="1500" dirty="0">
                <a:solidFill>
                  <a:schemeClr val="dk1"/>
                </a:solidFill>
              </a:rPr>
              <a:t> </a:t>
            </a:r>
            <a:r>
              <a:rPr lang="en-US" sz="1500" dirty="0" err="1">
                <a:solidFill>
                  <a:schemeClr val="dk1"/>
                </a:solidFill>
              </a:rPr>
              <a:t>akan</a:t>
            </a:r>
            <a:r>
              <a:rPr lang="en-US" sz="1500" dirty="0">
                <a:solidFill>
                  <a:schemeClr val="dk1"/>
                </a:solidFill>
              </a:rPr>
              <a:t> </a:t>
            </a:r>
            <a:r>
              <a:rPr lang="en-US" sz="1500" dirty="0" err="1">
                <a:solidFill>
                  <a:schemeClr val="dk1"/>
                </a:solidFill>
              </a:rPr>
              <a:t>mengklik</a:t>
            </a:r>
            <a:r>
              <a:rPr lang="en-US" sz="1500" dirty="0">
                <a:solidFill>
                  <a:schemeClr val="dk1"/>
                </a:solidFill>
              </a:rPr>
              <a:t>, prediksi </a:t>
            </a:r>
            <a:r>
              <a:rPr lang="en-US" sz="1500" dirty="0" err="1">
                <a:solidFill>
                  <a:schemeClr val="dk1"/>
                </a:solidFill>
              </a:rPr>
              <a:t>tersebut</a:t>
            </a:r>
            <a:r>
              <a:rPr lang="en-US" sz="1500" dirty="0">
                <a:solidFill>
                  <a:schemeClr val="dk1"/>
                </a:solidFill>
              </a:rPr>
              <a:t> </a:t>
            </a:r>
            <a:r>
              <a:rPr lang="en-US" sz="1500" dirty="0" err="1">
                <a:solidFill>
                  <a:schemeClr val="dk1"/>
                </a:solidFill>
              </a:rPr>
              <a:t>sangat</a:t>
            </a:r>
            <a:r>
              <a:rPr lang="en-US" sz="1500" dirty="0">
                <a:solidFill>
                  <a:schemeClr val="dk1"/>
                </a:solidFill>
              </a:rPr>
              <a:t> </a:t>
            </a:r>
            <a:r>
              <a:rPr lang="en-US" sz="1500" dirty="0" err="1">
                <a:solidFill>
                  <a:schemeClr val="dk1"/>
                </a:solidFill>
              </a:rPr>
              <a:t>andal</a:t>
            </a:r>
            <a:r>
              <a:rPr lang="en-US" sz="1500" dirty="0">
                <a:solidFill>
                  <a:schemeClr val="dk1"/>
                </a:solidFill>
              </a:rPr>
              <a:t> (</a:t>
            </a:r>
            <a:r>
              <a:rPr lang="en-US" sz="1500" dirty="0" err="1">
                <a:solidFill>
                  <a:schemeClr val="dk1"/>
                </a:solidFill>
              </a:rPr>
              <a:t>tinggi</a:t>
            </a:r>
            <a:r>
              <a:rPr lang="en-US" sz="1500" dirty="0">
                <a:solidFill>
                  <a:schemeClr val="dk1"/>
                </a:solidFill>
              </a:rPr>
              <a:t> precision). Pada </a:t>
            </a:r>
            <a:r>
              <a:rPr lang="en-US" sz="1500" dirty="0" err="1">
                <a:solidFill>
                  <a:schemeClr val="dk1"/>
                </a:solidFill>
              </a:rPr>
              <a:t>saat</a:t>
            </a:r>
            <a:r>
              <a:rPr lang="en-US" sz="1500" dirty="0">
                <a:solidFill>
                  <a:schemeClr val="dk1"/>
                </a:solidFill>
              </a:rPr>
              <a:t> yang sama, model juga </a:t>
            </a:r>
            <a:r>
              <a:rPr lang="en-US" sz="1500" dirty="0" err="1">
                <a:solidFill>
                  <a:schemeClr val="dk1"/>
                </a:solidFill>
              </a:rPr>
              <a:t>berhasil</a:t>
            </a:r>
            <a:r>
              <a:rPr lang="en-US" sz="1500" dirty="0">
                <a:solidFill>
                  <a:schemeClr val="dk1"/>
                </a:solidFill>
              </a:rPr>
              <a:t> </a:t>
            </a:r>
            <a:r>
              <a:rPr lang="en-US" sz="1500" dirty="0" err="1">
                <a:solidFill>
                  <a:schemeClr val="dk1"/>
                </a:solidFill>
              </a:rPr>
              <a:t>menangkap</a:t>
            </a:r>
            <a:r>
              <a:rPr lang="en-US" sz="1500" dirty="0">
                <a:solidFill>
                  <a:schemeClr val="dk1"/>
                </a:solidFill>
              </a:rPr>
              <a:t> </a:t>
            </a:r>
            <a:r>
              <a:rPr lang="en-US" sz="1500" dirty="0" err="1">
                <a:solidFill>
                  <a:schemeClr val="dk1"/>
                </a:solidFill>
              </a:rPr>
              <a:t>sebagian</a:t>
            </a:r>
            <a:r>
              <a:rPr lang="en-US" sz="1500" dirty="0">
                <a:solidFill>
                  <a:schemeClr val="dk1"/>
                </a:solidFill>
              </a:rPr>
              <a:t> besar </a:t>
            </a:r>
            <a:r>
              <a:rPr lang="en-US" sz="1500" dirty="0" err="1">
                <a:solidFill>
                  <a:schemeClr val="dk1"/>
                </a:solidFill>
              </a:rPr>
              <a:t>dari</a:t>
            </a:r>
            <a:r>
              <a:rPr lang="en-US" sz="1500" dirty="0">
                <a:solidFill>
                  <a:schemeClr val="dk1"/>
                </a:solidFill>
              </a:rPr>
              <a:t> semua </a:t>
            </a:r>
            <a:r>
              <a:rPr lang="en-US" sz="1500" dirty="0" err="1">
                <a:solidFill>
                  <a:schemeClr val="dk1"/>
                </a:solidFill>
              </a:rPr>
              <a:t>klik</a:t>
            </a:r>
            <a:r>
              <a:rPr lang="en-US" sz="1500" dirty="0">
                <a:solidFill>
                  <a:schemeClr val="dk1"/>
                </a:solidFill>
              </a:rPr>
              <a:t> yang </a:t>
            </a:r>
            <a:r>
              <a:rPr lang="en-US" sz="1500" dirty="0" err="1">
                <a:solidFill>
                  <a:schemeClr val="dk1"/>
                </a:solidFill>
              </a:rPr>
              <a:t>benar-benar</a:t>
            </a:r>
            <a:r>
              <a:rPr lang="en-US" sz="1500" dirty="0">
                <a:solidFill>
                  <a:schemeClr val="dk1"/>
                </a:solidFill>
              </a:rPr>
              <a:t> </a:t>
            </a:r>
            <a:r>
              <a:rPr lang="en-US" sz="1500" dirty="0" err="1">
                <a:solidFill>
                  <a:schemeClr val="dk1"/>
                </a:solidFill>
              </a:rPr>
              <a:t>terjadi</a:t>
            </a:r>
            <a:r>
              <a:rPr lang="en-US" sz="1500" dirty="0">
                <a:solidFill>
                  <a:schemeClr val="dk1"/>
                </a:solidFill>
              </a:rPr>
              <a:t> (</a:t>
            </a:r>
            <a:r>
              <a:rPr lang="en-US" sz="1500" dirty="0" err="1">
                <a:solidFill>
                  <a:schemeClr val="dk1"/>
                </a:solidFill>
              </a:rPr>
              <a:t>tinggi</a:t>
            </a:r>
            <a:r>
              <a:rPr lang="en-US" sz="1500" dirty="0">
                <a:solidFill>
                  <a:schemeClr val="dk1"/>
                </a:solidFill>
              </a:rPr>
              <a:t> recall).</a:t>
            </a:r>
          </a:p>
          <a:p>
            <a:pPr marL="133350" lvl="0" indent="0" algn="l" rtl="0">
              <a:spcBef>
                <a:spcPts val="0"/>
              </a:spcBef>
              <a:spcAft>
                <a:spcPts val="0"/>
              </a:spcAft>
              <a:buClr>
                <a:schemeClr val="dk1"/>
              </a:buClr>
              <a:buSzPts val="1500"/>
              <a:buNone/>
            </a:pPr>
            <a:endParaRPr lang="en-US" sz="1500" dirty="0">
              <a:solidFill>
                <a:schemeClr val="dk1"/>
              </a:solidFill>
            </a:endParaRPr>
          </a:p>
        </p:txBody>
      </p:sp>
      <p:sp>
        <p:nvSpPr>
          <p:cNvPr id="5" name="Google Shape;115;p27">
            <a:extLst>
              <a:ext uri="{FF2B5EF4-FFF2-40B4-BE49-F238E27FC236}">
                <a16:creationId xmlns:a16="http://schemas.microsoft.com/office/drawing/2014/main" id="{A8CEB5A0-6571-4183-A45E-0011E4304A62}"/>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1277234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Feature Importance</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629960"/>
            <a:ext cx="8520600" cy="4489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US" sz="1500" dirty="0">
                <a:solidFill>
                  <a:schemeClr val="dk1"/>
                </a:solidFill>
              </a:rPr>
              <a:t>Berikut merupakan hasil feature importance untuk model Random Forest pada </a:t>
            </a:r>
            <a:r>
              <a:rPr lang="en-US" sz="1500" dirty="0" err="1">
                <a:solidFill>
                  <a:schemeClr val="dk1"/>
                </a:solidFill>
              </a:rPr>
              <a:t>eksperimen</a:t>
            </a:r>
            <a:r>
              <a:rPr lang="en-US" sz="1500" dirty="0">
                <a:solidFill>
                  <a:schemeClr val="dk1"/>
                </a:solidFill>
              </a:rPr>
              <a:t> 2.</a:t>
            </a:r>
          </a:p>
        </p:txBody>
      </p:sp>
      <p:pic>
        <p:nvPicPr>
          <p:cNvPr id="5" name="Picture 4">
            <a:extLst>
              <a:ext uri="{FF2B5EF4-FFF2-40B4-BE49-F238E27FC236}">
                <a16:creationId xmlns:a16="http://schemas.microsoft.com/office/drawing/2014/main" id="{BE14D053-8B24-4632-9F82-DD434D1A2CBA}"/>
              </a:ext>
            </a:extLst>
          </p:cNvPr>
          <p:cNvPicPr>
            <a:picLocks noChangeAspect="1"/>
          </p:cNvPicPr>
          <p:nvPr/>
        </p:nvPicPr>
        <p:blipFill>
          <a:blip r:embed="rId3"/>
          <a:stretch>
            <a:fillRect/>
          </a:stretch>
        </p:blipFill>
        <p:spPr>
          <a:xfrm>
            <a:off x="2481372" y="1148445"/>
            <a:ext cx="3174146" cy="3624255"/>
          </a:xfrm>
          <a:prstGeom prst="rect">
            <a:avLst/>
          </a:prstGeom>
          <a:ln w="28575">
            <a:solidFill>
              <a:srgbClr val="019FAB"/>
            </a:solidFill>
          </a:ln>
        </p:spPr>
      </p:pic>
      <p:sp>
        <p:nvSpPr>
          <p:cNvPr id="12" name="Google Shape;115;p27">
            <a:extLst>
              <a:ext uri="{FF2B5EF4-FFF2-40B4-BE49-F238E27FC236}">
                <a16:creationId xmlns:a16="http://schemas.microsoft.com/office/drawing/2014/main" id="{53B2149A-5AC1-4E08-919A-938EE5D066FA}"/>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9246478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Feature Importance</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fontScale="77500" lnSpcReduction="20000"/>
          </a:bodyPr>
          <a:lstStyle/>
          <a:p>
            <a:pPr marL="457200" lvl="0" indent="-323850" algn="l" rtl="0">
              <a:spcBef>
                <a:spcPts val="0"/>
              </a:spcBef>
              <a:spcAft>
                <a:spcPts val="0"/>
              </a:spcAft>
              <a:buClr>
                <a:schemeClr val="dk1"/>
              </a:buClr>
              <a:buSzPts val="1500"/>
              <a:buChar char="●"/>
            </a:pPr>
            <a:r>
              <a:rPr lang="en-US" sz="1500" dirty="0" err="1">
                <a:solidFill>
                  <a:schemeClr val="dk1"/>
                </a:solidFill>
              </a:rPr>
              <a:t>Berdasarkan</a:t>
            </a:r>
            <a:r>
              <a:rPr lang="en-US" sz="1500" dirty="0">
                <a:solidFill>
                  <a:schemeClr val="dk1"/>
                </a:solidFill>
              </a:rPr>
              <a:t> </a:t>
            </a:r>
            <a:r>
              <a:rPr lang="en-US" sz="1500" dirty="0" err="1">
                <a:solidFill>
                  <a:schemeClr val="dk1"/>
                </a:solidFill>
              </a:rPr>
              <a:t>kedua</a:t>
            </a:r>
            <a:r>
              <a:rPr lang="en-US" sz="1500" dirty="0">
                <a:solidFill>
                  <a:schemeClr val="dk1"/>
                </a:solidFill>
              </a:rPr>
              <a:t> hasil </a:t>
            </a:r>
            <a:r>
              <a:rPr lang="en-US" sz="1500" dirty="0" err="1">
                <a:solidFill>
                  <a:schemeClr val="dk1"/>
                </a:solidFill>
              </a:rPr>
              <a:t>eksperimen</a:t>
            </a:r>
            <a:r>
              <a:rPr lang="en-US" sz="1500" dirty="0">
                <a:solidFill>
                  <a:schemeClr val="dk1"/>
                </a:solidFill>
              </a:rPr>
              <a:t>, feature importance yang </a:t>
            </a:r>
            <a:r>
              <a:rPr lang="en-US" sz="1500" dirty="0" err="1">
                <a:solidFill>
                  <a:schemeClr val="dk1"/>
                </a:solidFill>
              </a:rPr>
              <a:t>dihasilkan</a:t>
            </a:r>
            <a:r>
              <a:rPr lang="en-US" sz="1500" dirty="0">
                <a:solidFill>
                  <a:schemeClr val="dk1"/>
                </a:solidFill>
              </a:rPr>
              <a:t> </a:t>
            </a:r>
            <a:r>
              <a:rPr lang="en-US" sz="1500" dirty="0" err="1">
                <a:solidFill>
                  <a:schemeClr val="dk1"/>
                </a:solidFill>
              </a:rPr>
              <a:t>dari</a:t>
            </a:r>
            <a:r>
              <a:rPr lang="en-US" sz="1500" dirty="0">
                <a:solidFill>
                  <a:schemeClr val="dk1"/>
                </a:solidFill>
              </a:rPr>
              <a:t> model yang </a:t>
            </a:r>
            <a:r>
              <a:rPr lang="en-US" sz="1500" dirty="0" err="1">
                <a:solidFill>
                  <a:schemeClr val="dk1"/>
                </a:solidFill>
              </a:rPr>
              <a:t>memiliki</a:t>
            </a:r>
            <a:r>
              <a:rPr lang="en-US" sz="1500" dirty="0">
                <a:solidFill>
                  <a:schemeClr val="dk1"/>
                </a:solidFill>
              </a:rPr>
              <a:t> </a:t>
            </a:r>
            <a:r>
              <a:rPr lang="en-US" sz="1500" dirty="0" err="1">
                <a:solidFill>
                  <a:schemeClr val="dk1"/>
                </a:solidFill>
              </a:rPr>
              <a:t>akurasi</a:t>
            </a:r>
            <a:r>
              <a:rPr lang="en-US" sz="1500" dirty="0">
                <a:solidFill>
                  <a:schemeClr val="dk1"/>
                </a:solidFill>
              </a:rPr>
              <a:t> </a:t>
            </a:r>
            <a:r>
              <a:rPr lang="en-US" sz="1500" dirty="0" err="1">
                <a:solidFill>
                  <a:schemeClr val="dk1"/>
                </a:solidFill>
              </a:rPr>
              <a:t>tertinggi</a:t>
            </a:r>
            <a:r>
              <a:rPr lang="en-US" sz="1500" dirty="0">
                <a:solidFill>
                  <a:schemeClr val="dk1"/>
                </a:solidFill>
              </a:rPr>
              <a:t> </a:t>
            </a:r>
            <a:r>
              <a:rPr lang="en-US" sz="1500" dirty="0" err="1">
                <a:solidFill>
                  <a:schemeClr val="dk1"/>
                </a:solidFill>
              </a:rPr>
              <a:t>yakni</a:t>
            </a:r>
            <a:r>
              <a:rPr lang="en-US" sz="1500" dirty="0">
                <a:solidFill>
                  <a:schemeClr val="dk1"/>
                </a:solidFill>
              </a:rPr>
              <a:t> Daily Internet Usage, Daily Time Spent on Site, Area Income, Age, dan Day.</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Fitur yang paling </a:t>
            </a:r>
            <a:r>
              <a:rPr lang="en-US" sz="1500" dirty="0" err="1">
                <a:solidFill>
                  <a:schemeClr val="dk1"/>
                </a:solidFill>
              </a:rPr>
              <a:t>dominan</a:t>
            </a:r>
            <a:r>
              <a:rPr lang="en-US" sz="1500" dirty="0">
                <a:solidFill>
                  <a:schemeClr val="dk1"/>
                </a:solidFill>
              </a:rPr>
              <a:t> dan </a:t>
            </a:r>
            <a:r>
              <a:rPr lang="en-US" sz="1500" dirty="0" err="1">
                <a:solidFill>
                  <a:schemeClr val="dk1"/>
                </a:solidFill>
              </a:rPr>
              <a:t>berpengaruh</a:t>
            </a:r>
            <a:r>
              <a:rPr lang="en-US" sz="1500" dirty="0">
                <a:solidFill>
                  <a:schemeClr val="dk1"/>
                </a:solidFill>
              </a:rPr>
              <a:t> dalam prediksi </a:t>
            </a:r>
            <a:r>
              <a:rPr lang="en-US" sz="1500" dirty="0" err="1">
                <a:solidFill>
                  <a:schemeClr val="dk1"/>
                </a:solidFill>
              </a:rPr>
              <a:t>apakah</a:t>
            </a:r>
            <a:r>
              <a:rPr lang="en-US" sz="1500" dirty="0">
                <a:solidFill>
                  <a:schemeClr val="dk1"/>
                </a:solidFill>
              </a:rPr>
              <a:t> </a:t>
            </a:r>
            <a:r>
              <a:rPr lang="en-US" sz="1500" dirty="0" err="1">
                <a:solidFill>
                  <a:schemeClr val="dk1"/>
                </a:solidFill>
              </a:rPr>
              <a:t>pengguna</a:t>
            </a:r>
            <a:r>
              <a:rPr lang="en-US" sz="1500" dirty="0">
                <a:solidFill>
                  <a:schemeClr val="dk1"/>
                </a:solidFill>
              </a:rPr>
              <a:t> </a:t>
            </a:r>
            <a:r>
              <a:rPr lang="en-US" sz="1500" dirty="0" err="1">
                <a:solidFill>
                  <a:schemeClr val="dk1"/>
                </a:solidFill>
              </a:rPr>
              <a:t>akan</a:t>
            </a:r>
            <a:r>
              <a:rPr lang="en-US" sz="1500" dirty="0">
                <a:solidFill>
                  <a:schemeClr val="dk1"/>
                </a:solidFill>
              </a:rPr>
              <a:t> </a:t>
            </a:r>
            <a:r>
              <a:rPr lang="en-US" sz="1500" dirty="0" err="1">
                <a:solidFill>
                  <a:schemeClr val="dk1"/>
                </a:solidFill>
              </a:rPr>
              <a:t>mengklik</a:t>
            </a:r>
            <a:r>
              <a:rPr lang="en-US" sz="1500" dirty="0">
                <a:solidFill>
                  <a:schemeClr val="dk1"/>
                </a:solidFill>
              </a:rPr>
              <a:t> </a:t>
            </a:r>
            <a:r>
              <a:rPr lang="en-US" sz="1500" dirty="0" err="1">
                <a:solidFill>
                  <a:schemeClr val="dk1"/>
                </a:solidFill>
              </a:rPr>
              <a:t>iklan</a:t>
            </a:r>
            <a:r>
              <a:rPr lang="en-US" sz="1500" dirty="0">
                <a:solidFill>
                  <a:schemeClr val="dk1"/>
                </a:solidFill>
              </a:rPr>
              <a:t> adalah Daily Time Spent on Site. Ini </a:t>
            </a:r>
            <a:r>
              <a:rPr lang="en-US" sz="1500" dirty="0" err="1">
                <a:solidFill>
                  <a:schemeClr val="dk1"/>
                </a:solidFill>
              </a:rPr>
              <a:t>menunjukkan</a:t>
            </a:r>
            <a:r>
              <a:rPr lang="en-US" sz="1500" dirty="0">
                <a:solidFill>
                  <a:schemeClr val="dk1"/>
                </a:solidFill>
              </a:rPr>
              <a:t> </a:t>
            </a:r>
            <a:r>
              <a:rPr lang="en-US" sz="1500" dirty="0" err="1">
                <a:solidFill>
                  <a:schemeClr val="dk1"/>
                </a:solidFill>
              </a:rPr>
              <a:t>bahwa</a:t>
            </a:r>
            <a:r>
              <a:rPr lang="en-US" sz="1500" dirty="0">
                <a:solidFill>
                  <a:schemeClr val="dk1"/>
                </a:solidFill>
              </a:rPr>
              <a:t> </a:t>
            </a:r>
            <a:r>
              <a:rPr lang="en-US" sz="1500" dirty="0" err="1">
                <a:solidFill>
                  <a:schemeClr val="dk1"/>
                </a:solidFill>
              </a:rPr>
              <a:t>pengguna</a:t>
            </a:r>
            <a:r>
              <a:rPr lang="en-US" sz="1500" dirty="0">
                <a:solidFill>
                  <a:schemeClr val="dk1"/>
                </a:solidFill>
              </a:rPr>
              <a:t> yang lebih </a:t>
            </a:r>
            <a:r>
              <a:rPr lang="en-US" sz="1500" dirty="0" err="1">
                <a:solidFill>
                  <a:schemeClr val="dk1"/>
                </a:solidFill>
              </a:rPr>
              <a:t>sering</a:t>
            </a:r>
            <a:r>
              <a:rPr lang="en-US" sz="1500" dirty="0">
                <a:solidFill>
                  <a:schemeClr val="dk1"/>
                </a:solidFill>
              </a:rPr>
              <a:t> </a:t>
            </a:r>
            <a:r>
              <a:rPr lang="en-US" sz="1500" dirty="0" err="1">
                <a:solidFill>
                  <a:schemeClr val="dk1"/>
                </a:solidFill>
              </a:rPr>
              <a:t>menggunakan</a:t>
            </a:r>
            <a:r>
              <a:rPr lang="en-US" sz="1500" dirty="0">
                <a:solidFill>
                  <a:schemeClr val="dk1"/>
                </a:solidFill>
              </a:rPr>
              <a:t> internet </a:t>
            </a:r>
            <a:r>
              <a:rPr lang="en-US" sz="1500" dirty="0" err="1">
                <a:solidFill>
                  <a:schemeClr val="dk1"/>
                </a:solidFill>
              </a:rPr>
              <a:t>memiliki</a:t>
            </a:r>
            <a:r>
              <a:rPr lang="en-US" sz="1500" dirty="0">
                <a:solidFill>
                  <a:schemeClr val="dk1"/>
                </a:solidFill>
              </a:rPr>
              <a:t> </a:t>
            </a:r>
            <a:r>
              <a:rPr lang="en-US" sz="1500" dirty="0" err="1">
                <a:solidFill>
                  <a:schemeClr val="dk1"/>
                </a:solidFill>
              </a:rPr>
              <a:t>kecenderungan</a:t>
            </a:r>
            <a:r>
              <a:rPr lang="en-US" sz="1500" dirty="0">
                <a:solidFill>
                  <a:schemeClr val="dk1"/>
                </a:solidFill>
              </a:rPr>
              <a:t> yang lebih besar untuk </a:t>
            </a:r>
            <a:r>
              <a:rPr lang="en-US" sz="1500" dirty="0" err="1">
                <a:solidFill>
                  <a:schemeClr val="dk1"/>
                </a:solidFill>
              </a:rPr>
              <a:t>mengklik</a:t>
            </a:r>
            <a:r>
              <a:rPr lang="en-US" sz="1500" dirty="0">
                <a:solidFill>
                  <a:schemeClr val="dk1"/>
                </a:solidFill>
              </a:rPr>
              <a:t> </a:t>
            </a:r>
            <a:r>
              <a:rPr lang="en-US" sz="1500" dirty="0" err="1">
                <a:solidFill>
                  <a:schemeClr val="dk1"/>
                </a:solidFill>
              </a:rPr>
              <a:t>iklan</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Daily Time Spent on Site juga merupakan </a:t>
            </a:r>
            <a:r>
              <a:rPr lang="en-US" sz="1500" dirty="0" err="1">
                <a:solidFill>
                  <a:schemeClr val="dk1"/>
                </a:solidFill>
              </a:rPr>
              <a:t>fitur</a:t>
            </a:r>
            <a:r>
              <a:rPr lang="en-US" sz="1500" dirty="0">
                <a:solidFill>
                  <a:schemeClr val="dk1"/>
                </a:solidFill>
              </a:rPr>
              <a:t> yang </a:t>
            </a:r>
            <a:r>
              <a:rPr lang="en-US" sz="1500" dirty="0" err="1">
                <a:solidFill>
                  <a:schemeClr val="dk1"/>
                </a:solidFill>
              </a:rPr>
              <a:t>sangat</a:t>
            </a:r>
            <a:r>
              <a:rPr lang="en-US" sz="1500" dirty="0">
                <a:solidFill>
                  <a:schemeClr val="dk1"/>
                </a:solidFill>
              </a:rPr>
              <a:t> </a:t>
            </a:r>
            <a:r>
              <a:rPr lang="en-US" sz="1500" dirty="0" err="1">
                <a:solidFill>
                  <a:schemeClr val="dk1"/>
                </a:solidFill>
              </a:rPr>
              <a:t>penting</a:t>
            </a:r>
            <a:r>
              <a:rPr lang="en-US" sz="1500" dirty="0">
                <a:solidFill>
                  <a:schemeClr val="dk1"/>
                </a:solidFill>
              </a:rPr>
              <a:t>. Ini </a:t>
            </a:r>
            <a:r>
              <a:rPr lang="en-US" sz="1500" dirty="0" err="1">
                <a:solidFill>
                  <a:schemeClr val="dk1"/>
                </a:solidFill>
              </a:rPr>
              <a:t>menunjukkan</a:t>
            </a:r>
            <a:r>
              <a:rPr lang="en-US" sz="1500" dirty="0">
                <a:solidFill>
                  <a:schemeClr val="dk1"/>
                </a:solidFill>
              </a:rPr>
              <a:t> </a:t>
            </a:r>
            <a:r>
              <a:rPr lang="en-US" sz="1500" dirty="0" err="1">
                <a:solidFill>
                  <a:schemeClr val="dk1"/>
                </a:solidFill>
              </a:rPr>
              <a:t>bahwa</a:t>
            </a:r>
            <a:r>
              <a:rPr lang="en-US" sz="1500" dirty="0">
                <a:solidFill>
                  <a:schemeClr val="dk1"/>
                </a:solidFill>
              </a:rPr>
              <a:t> </a:t>
            </a:r>
            <a:r>
              <a:rPr lang="en-US" sz="1500" dirty="0" err="1">
                <a:solidFill>
                  <a:schemeClr val="dk1"/>
                </a:solidFill>
              </a:rPr>
              <a:t>waktu</a:t>
            </a:r>
            <a:r>
              <a:rPr lang="en-US" sz="1500" dirty="0">
                <a:solidFill>
                  <a:schemeClr val="dk1"/>
                </a:solidFill>
              </a:rPr>
              <a:t> yang </a:t>
            </a:r>
            <a:r>
              <a:rPr lang="en-US" sz="1500" dirty="0" err="1">
                <a:solidFill>
                  <a:schemeClr val="dk1"/>
                </a:solidFill>
              </a:rPr>
              <a:t>dihabiskan</a:t>
            </a:r>
            <a:r>
              <a:rPr lang="en-US" sz="1500" dirty="0">
                <a:solidFill>
                  <a:schemeClr val="dk1"/>
                </a:solidFill>
              </a:rPr>
              <a:t> </a:t>
            </a:r>
            <a:r>
              <a:rPr lang="en-US" sz="1500" dirty="0" err="1">
                <a:solidFill>
                  <a:schemeClr val="dk1"/>
                </a:solidFill>
              </a:rPr>
              <a:t>pengguna</a:t>
            </a:r>
            <a:r>
              <a:rPr lang="en-US" sz="1500" dirty="0">
                <a:solidFill>
                  <a:schemeClr val="dk1"/>
                </a:solidFill>
              </a:rPr>
              <a:t> di situs </a:t>
            </a:r>
            <a:r>
              <a:rPr lang="en-US" sz="1500" dirty="0" err="1">
                <a:solidFill>
                  <a:schemeClr val="dk1"/>
                </a:solidFill>
              </a:rPr>
              <a:t>berkorelasi</a:t>
            </a:r>
            <a:r>
              <a:rPr lang="en-US" sz="1500" dirty="0">
                <a:solidFill>
                  <a:schemeClr val="dk1"/>
                </a:solidFill>
              </a:rPr>
              <a:t> langsung </a:t>
            </a:r>
            <a:r>
              <a:rPr lang="en-US" sz="1500" dirty="0" err="1">
                <a:solidFill>
                  <a:schemeClr val="dk1"/>
                </a:solidFill>
              </a:rPr>
              <a:t>dengan</a:t>
            </a:r>
            <a:r>
              <a:rPr lang="en-US" sz="1500" dirty="0">
                <a:solidFill>
                  <a:schemeClr val="dk1"/>
                </a:solidFill>
              </a:rPr>
              <a:t> </a:t>
            </a:r>
            <a:r>
              <a:rPr lang="en-US" sz="1500" dirty="0" err="1">
                <a:solidFill>
                  <a:schemeClr val="dk1"/>
                </a:solidFill>
              </a:rPr>
              <a:t>peluang</a:t>
            </a:r>
            <a:r>
              <a:rPr lang="en-US" sz="1500" dirty="0">
                <a:solidFill>
                  <a:schemeClr val="dk1"/>
                </a:solidFill>
              </a:rPr>
              <a:t> </a:t>
            </a:r>
            <a:r>
              <a:rPr lang="en-US" sz="1500" dirty="0" err="1">
                <a:solidFill>
                  <a:schemeClr val="dk1"/>
                </a:solidFill>
              </a:rPr>
              <a:t>mereka</a:t>
            </a:r>
            <a:r>
              <a:rPr lang="en-US" sz="1500" dirty="0">
                <a:solidFill>
                  <a:schemeClr val="dk1"/>
                </a:solidFill>
              </a:rPr>
              <a:t> </a:t>
            </a:r>
            <a:r>
              <a:rPr lang="en-US" sz="1500" dirty="0" err="1">
                <a:solidFill>
                  <a:schemeClr val="dk1"/>
                </a:solidFill>
              </a:rPr>
              <a:t>mengklik</a:t>
            </a:r>
            <a:r>
              <a:rPr lang="en-US" sz="1500" dirty="0">
                <a:solidFill>
                  <a:schemeClr val="dk1"/>
                </a:solidFill>
              </a:rPr>
              <a:t> </a:t>
            </a:r>
            <a:r>
              <a:rPr lang="en-US" sz="1500" dirty="0" err="1">
                <a:solidFill>
                  <a:schemeClr val="dk1"/>
                </a:solidFill>
              </a:rPr>
              <a:t>iklan</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Area Income juga </a:t>
            </a:r>
            <a:r>
              <a:rPr lang="en-US" sz="1500" dirty="0" err="1">
                <a:solidFill>
                  <a:schemeClr val="dk1"/>
                </a:solidFill>
              </a:rPr>
              <a:t>cukup</a:t>
            </a:r>
            <a:r>
              <a:rPr lang="en-US" sz="1500" dirty="0">
                <a:solidFill>
                  <a:schemeClr val="dk1"/>
                </a:solidFill>
              </a:rPr>
              <a:t> </a:t>
            </a:r>
            <a:r>
              <a:rPr lang="en-US" sz="1500" dirty="0" err="1">
                <a:solidFill>
                  <a:schemeClr val="dk1"/>
                </a:solidFill>
              </a:rPr>
              <a:t>signifikan</a:t>
            </a:r>
            <a:r>
              <a:rPr lang="en-US" sz="1500" dirty="0">
                <a:solidFill>
                  <a:schemeClr val="dk1"/>
                </a:solidFill>
              </a:rPr>
              <a:t>, </a:t>
            </a:r>
            <a:r>
              <a:rPr lang="en-US" sz="1500" dirty="0" err="1">
                <a:solidFill>
                  <a:schemeClr val="dk1"/>
                </a:solidFill>
              </a:rPr>
              <a:t>menandakan</a:t>
            </a:r>
            <a:r>
              <a:rPr lang="en-US" sz="1500" dirty="0">
                <a:solidFill>
                  <a:schemeClr val="dk1"/>
                </a:solidFill>
              </a:rPr>
              <a:t> </a:t>
            </a:r>
            <a:r>
              <a:rPr lang="en-US" sz="1500" dirty="0" err="1">
                <a:solidFill>
                  <a:schemeClr val="dk1"/>
                </a:solidFill>
              </a:rPr>
              <a:t>bahwa</a:t>
            </a:r>
            <a:r>
              <a:rPr lang="en-US" sz="1500" dirty="0">
                <a:solidFill>
                  <a:schemeClr val="dk1"/>
                </a:solidFill>
              </a:rPr>
              <a:t> </a:t>
            </a:r>
            <a:r>
              <a:rPr lang="en-US" sz="1500" dirty="0" err="1">
                <a:solidFill>
                  <a:schemeClr val="dk1"/>
                </a:solidFill>
              </a:rPr>
              <a:t>pendapatan</a:t>
            </a:r>
            <a:r>
              <a:rPr lang="en-US" sz="1500" dirty="0">
                <a:solidFill>
                  <a:schemeClr val="dk1"/>
                </a:solidFill>
              </a:rPr>
              <a:t> rata-rata </a:t>
            </a:r>
            <a:r>
              <a:rPr lang="en-US" sz="1500" dirty="0" err="1">
                <a:solidFill>
                  <a:schemeClr val="dk1"/>
                </a:solidFill>
              </a:rPr>
              <a:t>dari</a:t>
            </a:r>
            <a:r>
              <a:rPr lang="en-US" sz="1500" dirty="0">
                <a:solidFill>
                  <a:schemeClr val="dk1"/>
                </a:solidFill>
              </a:rPr>
              <a:t> </a:t>
            </a:r>
            <a:r>
              <a:rPr lang="en-US" sz="1500" dirty="0" err="1">
                <a:solidFill>
                  <a:schemeClr val="dk1"/>
                </a:solidFill>
              </a:rPr>
              <a:t>daerah</a:t>
            </a:r>
            <a:r>
              <a:rPr lang="en-US" sz="1500" dirty="0">
                <a:solidFill>
                  <a:schemeClr val="dk1"/>
                </a:solidFill>
              </a:rPr>
              <a:t> tempat tinggal </a:t>
            </a:r>
            <a:r>
              <a:rPr lang="en-US" sz="1500" dirty="0" err="1">
                <a:solidFill>
                  <a:schemeClr val="dk1"/>
                </a:solidFill>
              </a:rPr>
              <a:t>pengguna</a:t>
            </a:r>
            <a:r>
              <a:rPr lang="en-US" sz="1500" dirty="0">
                <a:solidFill>
                  <a:schemeClr val="dk1"/>
                </a:solidFill>
              </a:rPr>
              <a:t> </a:t>
            </a:r>
            <a:r>
              <a:rPr lang="en-US" sz="1500" dirty="0" err="1">
                <a:solidFill>
                  <a:schemeClr val="dk1"/>
                </a:solidFill>
              </a:rPr>
              <a:t>mempengaruhi</a:t>
            </a:r>
            <a:r>
              <a:rPr lang="en-US" sz="1500" dirty="0">
                <a:solidFill>
                  <a:schemeClr val="dk1"/>
                </a:solidFill>
              </a:rPr>
              <a:t> </a:t>
            </a:r>
            <a:r>
              <a:rPr lang="en-US" sz="1500" dirty="0" err="1">
                <a:solidFill>
                  <a:schemeClr val="dk1"/>
                </a:solidFill>
              </a:rPr>
              <a:t>kecenderungan</a:t>
            </a:r>
            <a:r>
              <a:rPr lang="en-US" sz="1500" dirty="0">
                <a:solidFill>
                  <a:schemeClr val="dk1"/>
                </a:solidFill>
              </a:rPr>
              <a:t> </a:t>
            </a:r>
            <a:r>
              <a:rPr lang="en-US" sz="1500" dirty="0" err="1">
                <a:solidFill>
                  <a:schemeClr val="dk1"/>
                </a:solidFill>
              </a:rPr>
              <a:t>mereka</a:t>
            </a:r>
            <a:r>
              <a:rPr lang="en-US" sz="1500" dirty="0">
                <a:solidFill>
                  <a:schemeClr val="dk1"/>
                </a:solidFill>
              </a:rPr>
              <a:t> dalam </a:t>
            </a:r>
            <a:r>
              <a:rPr lang="en-US" sz="1500" dirty="0" err="1">
                <a:solidFill>
                  <a:schemeClr val="dk1"/>
                </a:solidFill>
              </a:rPr>
              <a:t>mengklik</a:t>
            </a:r>
            <a:r>
              <a:rPr lang="en-US" sz="1500" dirty="0">
                <a:solidFill>
                  <a:schemeClr val="dk1"/>
                </a:solidFill>
              </a:rPr>
              <a:t> </a:t>
            </a:r>
            <a:r>
              <a:rPr lang="en-US" sz="1500" dirty="0" err="1">
                <a:solidFill>
                  <a:schemeClr val="dk1"/>
                </a:solidFill>
              </a:rPr>
              <a:t>iklan</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Age </a:t>
            </a:r>
            <a:r>
              <a:rPr lang="en-US" sz="1500" dirty="0" err="1">
                <a:solidFill>
                  <a:schemeClr val="dk1"/>
                </a:solidFill>
              </a:rPr>
              <a:t>menunjukkan</a:t>
            </a:r>
            <a:r>
              <a:rPr lang="en-US" sz="1500" dirty="0">
                <a:solidFill>
                  <a:schemeClr val="dk1"/>
                </a:solidFill>
              </a:rPr>
              <a:t> </a:t>
            </a:r>
            <a:r>
              <a:rPr lang="en-US" sz="1500" dirty="0" err="1">
                <a:solidFill>
                  <a:schemeClr val="dk1"/>
                </a:solidFill>
              </a:rPr>
              <a:t>pengaruh</a:t>
            </a:r>
            <a:r>
              <a:rPr lang="en-US" sz="1500" dirty="0">
                <a:solidFill>
                  <a:schemeClr val="dk1"/>
                </a:solidFill>
              </a:rPr>
              <a:t> </a:t>
            </a:r>
            <a:r>
              <a:rPr lang="en-US" sz="1500" dirty="0" err="1">
                <a:solidFill>
                  <a:schemeClr val="dk1"/>
                </a:solidFill>
              </a:rPr>
              <a:t>sedang</a:t>
            </a:r>
            <a:r>
              <a:rPr lang="en-US" sz="1500" dirty="0">
                <a:solidFill>
                  <a:schemeClr val="dk1"/>
                </a:solidFill>
              </a:rPr>
              <a:t> dalam model ini. </a:t>
            </a:r>
            <a:r>
              <a:rPr lang="en-US" sz="1500" dirty="0" err="1">
                <a:solidFill>
                  <a:schemeClr val="dk1"/>
                </a:solidFill>
              </a:rPr>
              <a:t>Usia</a:t>
            </a:r>
            <a:r>
              <a:rPr lang="en-US" sz="1500" dirty="0">
                <a:solidFill>
                  <a:schemeClr val="dk1"/>
                </a:solidFill>
              </a:rPr>
              <a:t> </a:t>
            </a:r>
            <a:r>
              <a:rPr lang="en-US" sz="1500" dirty="0" err="1">
                <a:solidFill>
                  <a:schemeClr val="dk1"/>
                </a:solidFill>
              </a:rPr>
              <a:t>pengguna</a:t>
            </a:r>
            <a:r>
              <a:rPr lang="en-US" sz="1500" dirty="0">
                <a:solidFill>
                  <a:schemeClr val="dk1"/>
                </a:solidFill>
              </a:rPr>
              <a:t>, </a:t>
            </a:r>
            <a:r>
              <a:rPr lang="en-US" sz="1500" dirty="0" err="1">
                <a:solidFill>
                  <a:schemeClr val="dk1"/>
                </a:solidFill>
              </a:rPr>
              <a:t>meskipun</a:t>
            </a:r>
            <a:r>
              <a:rPr lang="en-US" sz="1500" dirty="0">
                <a:solidFill>
                  <a:schemeClr val="dk1"/>
                </a:solidFill>
              </a:rPr>
              <a:t> </a:t>
            </a:r>
            <a:r>
              <a:rPr lang="en-US" sz="1500" dirty="0" err="1">
                <a:solidFill>
                  <a:schemeClr val="dk1"/>
                </a:solidFill>
              </a:rPr>
              <a:t>penting</a:t>
            </a:r>
            <a:r>
              <a:rPr lang="en-US" sz="1500" dirty="0">
                <a:solidFill>
                  <a:schemeClr val="dk1"/>
                </a:solidFill>
              </a:rPr>
              <a:t>, </a:t>
            </a:r>
            <a:r>
              <a:rPr lang="en-US" sz="1500" dirty="0" err="1">
                <a:solidFill>
                  <a:schemeClr val="dk1"/>
                </a:solidFill>
              </a:rPr>
              <a:t>tidak</a:t>
            </a:r>
            <a:r>
              <a:rPr lang="en-US" sz="1500" dirty="0">
                <a:solidFill>
                  <a:schemeClr val="dk1"/>
                </a:solidFill>
              </a:rPr>
              <a:t> </a:t>
            </a:r>
            <a:r>
              <a:rPr lang="en-US" sz="1500" dirty="0" err="1">
                <a:solidFill>
                  <a:schemeClr val="dk1"/>
                </a:solidFill>
              </a:rPr>
              <a:t>sekuat</a:t>
            </a:r>
            <a:r>
              <a:rPr lang="en-US" sz="1500" dirty="0">
                <a:solidFill>
                  <a:schemeClr val="dk1"/>
                </a:solidFill>
              </a:rPr>
              <a:t> </a:t>
            </a:r>
            <a:r>
              <a:rPr lang="en-US" sz="1500" dirty="0" err="1">
                <a:solidFill>
                  <a:schemeClr val="dk1"/>
                </a:solidFill>
              </a:rPr>
              <a:t>fitur</a:t>
            </a:r>
            <a:r>
              <a:rPr lang="en-US" sz="1500" dirty="0">
                <a:solidFill>
                  <a:schemeClr val="dk1"/>
                </a:solidFill>
              </a:rPr>
              <a:t> </a:t>
            </a:r>
            <a:r>
              <a:rPr lang="en-US" sz="1500" dirty="0" err="1">
                <a:solidFill>
                  <a:schemeClr val="dk1"/>
                </a:solidFill>
              </a:rPr>
              <a:t>terkait</a:t>
            </a:r>
            <a:r>
              <a:rPr lang="en-US" sz="1500" dirty="0">
                <a:solidFill>
                  <a:schemeClr val="dk1"/>
                </a:solidFill>
              </a:rPr>
              <a:t> internet dan </a:t>
            </a:r>
            <a:r>
              <a:rPr lang="en-US" sz="1500" dirty="0" err="1">
                <a:solidFill>
                  <a:schemeClr val="dk1"/>
                </a:solidFill>
              </a:rPr>
              <a:t>pendapatan</a:t>
            </a:r>
            <a:r>
              <a:rPr lang="en-US" sz="1500" dirty="0">
                <a:solidFill>
                  <a:schemeClr val="dk1"/>
                </a:solidFill>
              </a:rPr>
              <a:t>. Hal ini dapat </a:t>
            </a:r>
            <a:r>
              <a:rPr lang="en-US" sz="1500" dirty="0" err="1">
                <a:solidFill>
                  <a:schemeClr val="dk1"/>
                </a:solidFill>
              </a:rPr>
              <a:t>menunjukkan</a:t>
            </a:r>
            <a:r>
              <a:rPr lang="en-US" sz="1500" dirty="0">
                <a:solidFill>
                  <a:schemeClr val="dk1"/>
                </a:solidFill>
              </a:rPr>
              <a:t> </a:t>
            </a:r>
            <a:r>
              <a:rPr lang="en-US" sz="1500" dirty="0" err="1">
                <a:solidFill>
                  <a:schemeClr val="dk1"/>
                </a:solidFill>
              </a:rPr>
              <a:t>variasi</a:t>
            </a:r>
            <a:r>
              <a:rPr lang="en-US" sz="1500" dirty="0">
                <a:solidFill>
                  <a:schemeClr val="dk1"/>
                </a:solidFill>
              </a:rPr>
              <a:t> </a:t>
            </a:r>
            <a:r>
              <a:rPr lang="en-US" sz="1500" dirty="0" err="1">
                <a:solidFill>
                  <a:schemeClr val="dk1"/>
                </a:solidFill>
              </a:rPr>
              <a:t>perilaku</a:t>
            </a:r>
            <a:r>
              <a:rPr lang="en-US" sz="1500" dirty="0">
                <a:solidFill>
                  <a:schemeClr val="dk1"/>
                </a:solidFill>
              </a:rPr>
              <a:t> </a:t>
            </a:r>
            <a:r>
              <a:rPr lang="en-US" sz="1500" dirty="0" err="1">
                <a:solidFill>
                  <a:schemeClr val="dk1"/>
                </a:solidFill>
              </a:rPr>
              <a:t>pengguna</a:t>
            </a:r>
            <a:r>
              <a:rPr lang="en-US" sz="1500" dirty="0">
                <a:solidFill>
                  <a:schemeClr val="dk1"/>
                </a:solidFill>
              </a:rPr>
              <a:t> </a:t>
            </a:r>
            <a:r>
              <a:rPr lang="en-US" sz="1500" dirty="0" err="1">
                <a:solidFill>
                  <a:schemeClr val="dk1"/>
                </a:solidFill>
              </a:rPr>
              <a:t>berdasarkan</a:t>
            </a:r>
            <a:r>
              <a:rPr lang="en-US" sz="1500" dirty="0">
                <a:solidFill>
                  <a:schemeClr val="dk1"/>
                </a:solidFill>
              </a:rPr>
              <a:t> </a:t>
            </a:r>
            <a:r>
              <a:rPr lang="en-US" sz="1500" dirty="0" err="1">
                <a:solidFill>
                  <a:schemeClr val="dk1"/>
                </a:solidFill>
              </a:rPr>
              <a:t>umur</a:t>
            </a:r>
            <a:r>
              <a:rPr lang="en-US" sz="1500" dirty="0">
                <a:solidFill>
                  <a:schemeClr val="dk1"/>
                </a:solidFill>
              </a:rPr>
              <a:t> </a:t>
            </a:r>
            <a:r>
              <a:rPr lang="en-US" sz="1500" dirty="0" err="1">
                <a:solidFill>
                  <a:schemeClr val="dk1"/>
                </a:solidFill>
              </a:rPr>
              <a:t>mereka</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err="1">
                <a:solidFill>
                  <a:schemeClr val="dk1"/>
                </a:solidFill>
              </a:rPr>
              <a:t>Berbagai</a:t>
            </a:r>
            <a:r>
              <a:rPr lang="en-US" sz="1500" dirty="0">
                <a:solidFill>
                  <a:schemeClr val="dk1"/>
                </a:solidFill>
              </a:rPr>
              <a:t> </a:t>
            </a:r>
            <a:r>
              <a:rPr lang="en-US" sz="1500" dirty="0" err="1">
                <a:solidFill>
                  <a:schemeClr val="dk1"/>
                </a:solidFill>
              </a:rPr>
              <a:t>fitur</a:t>
            </a:r>
            <a:r>
              <a:rPr lang="en-US" sz="1500" dirty="0">
                <a:solidFill>
                  <a:schemeClr val="dk1"/>
                </a:solidFill>
              </a:rPr>
              <a:t> </a:t>
            </a:r>
            <a:r>
              <a:rPr lang="en-US" sz="1500" dirty="0" err="1">
                <a:solidFill>
                  <a:schemeClr val="dk1"/>
                </a:solidFill>
              </a:rPr>
              <a:t>geografis</a:t>
            </a:r>
            <a:r>
              <a:rPr lang="en-US" sz="1500" dirty="0">
                <a:solidFill>
                  <a:schemeClr val="dk1"/>
                </a:solidFill>
              </a:rPr>
              <a:t>, </a:t>
            </a:r>
            <a:r>
              <a:rPr lang="en-US" sz="1500" dirty="0" err="1">
                <a:solidFill>
                  <a:schemeClr val="dk1"/>
                </a:solidFill>
              </a:rPr>
              <a:t>seperti</a:t>
            </a:r>
            <a:r>
              <a:rPr lang="en-US" sz="1500" dirty="0">
                <a:solidFill>
                  <a:schemeClr val="dk1"/>
                </a:solidFill>
              </a:rPr>
              <a:t> </a:t>
            </a:r>
            <a:r>
              <a:rPr lang="en-US" sz="1500" dirty="0" err="1">
                <a:solidFill>
                  <a:schemeClr val="dk1"/>
                </a:solidFill>
              </a:rPr>
              <a:t>kota</a:t>
            </a:r>
            <a:r>
              <a:rPr lang="en-US" sz="1500" dirty="0">
                <a:solidFill>
                  <a:schemeClr val="dk1"/>
                </a:solidFill>
              </a:rPr>
              <a:t> dan </a:t>
            </a:r>
            <a:r>
              <a:rPr lang="en-US" sz="1500" dirty="0" err="1">
                <a:solidFill>
                  <a:schemeClr val="dk1"/>
                </a:solidFill>
              </a:rPr>
              <a:t>provinsi</a:t>
            </a:r>
            <a:r>
              <a:rPr lang="en-US" sz="1500" dirty="0">
                <a:solidFill>
                  <a:schemeClr val="dk1"/>
                </a:solidFill>
              </a:rPr>
              <a:t>, </a:t>
            </a:r>
            <a:r>
              <a:rPr lang="en-US" sz="1500" dirty="0" err="1">
                <a:solidFill>
                  <a:schemeClr val="dk1"/>
                </a:solidFill>
              </a:rPr>
              <a:t>serta</a:t>
            </a:r>
            <a:r>
              <a:rPr lang="en-US" sz="1500" dirty="0">
                <a:solidFill>
                  <a:schemeClr val="dk1"/>
                </a:solidFill>
              </a:rPr>
              <a:t> </a:t>
            </a:r>
            <a:r>
              <a:rPr lang="en-US" sz="1500" dirty="0" err="1">
                <a:solidFill>
                  <a:schemeClr val="dk1"/>
                </a:solidFill>
              </a:rPr>
              <a:t>kategori</a:t>
            </a:r>
            <a:r>
              <a:rPr lang="en-US" sz="1500" dirty="0">
                <a:solidFill>
                  <a:schemeClr val="dk1"/>
                </a:solidFill>
              </a:rPr>
              <a:t> </a:t>
            </a:r>
            <a:r>
              <a:rPr lang="en-US" sz="1500" dirty="0" err="1">
                <a:solidFill>
                  <a:schemeClr val="dk1"/>
                </a:solidFill>
              </a:rPr>
              <a:t>produk</a:t>
            </a:r>
            <a:r>
              <a:rPr lang="en-US" sz="1500" dirty="0">
                <a:solidFill>
                  <a:schemeClr val="dk1"/>
                </a:solidFill>
              </a:rPr>
              <a:t>, </a:t>
            </a:r>
            <a:r>
              <a:rPr lang="en-US" sz="1500" dirty="0" err="1">
                <a:solidFill>
                  <a:schemeClr val="dk1"/>
                </a:solidFill>
              </a:rPr>
              <a:t>memiliki</a:t>
            </a:r>
            <a:r>
              <a:rPr lang="en-US" sz="1500" dirty="0">
                <a:solidFill>
                  <a:schemeClr val="dk1"/>
                </a:solidFill>
              </a:rPr>
              <a:t> </a:t>
            </a:r>
            <a:r>
              <a:rPr lang="en-US" sz="1500" dirty="0" err="1">
                <a:solidFill>
                  <a:schemeClr val="dk1"/>
                </a:solidFill>
              </a:rPr>
              <a:t>pengaruh</a:t>
            </a:r>
            <a:r>
              <a:rPr lang="en-US" sz="1500" dirty="0">
                <a:solidFill>
                  <a:schemeClr val="dk1"/>
                </a:solidFill>
              </a:rPr>
              <a:t> yang </a:t>
            </a:r>
            <a:r>
              <a:rPr lang="en-US" sz="1500" dirty="0" err="1">
                <a:solidFill>
                  <a:schemeClr val="dk1"/>
                </a:solidFill>
              </a:rPr>
              <a:t>sangat</a:t>
            </a:r>
            <a:r>
              <a:rPr lang="en-US" sz="1500" dirty="0">
                <a:solidFill>
                  <a:schemeClr val="dk1"/>
                </a:solidFill>
              </a:rPr>
              <a:t> </a:t>
            </a:r>
            <a:r>
              <a:rPr lang="en-US" sz="1500" dirty="0" err="1">
                <a:solidFill>
                  <a:schemeClr val="dk1"/>
                </a:solidFill>
              </a:rPr>
              <a:t>kecil</a:t>
            </a:r>
            <a:r>
              <a:rPr lang="en-US" sz="1500" dirty="0">
                <a:solidFill>
                  <a:schemeClr val="dk1"/>
                </a:solidFill>
              </a:rPr>
              <a:t> </a:t>
            </a:r>
            <a:r>
              <a:rPr lang="en-US" sz="1500" dirty="0" err="1">
                <a:solidFill>
                  <a:schemeClr val="dk1"/>
                </a:solidFill>
              </a:rPr>
              <a:t>atau</a:t>
            </a:r>
            <a:r>
              <a:rPr lang="en-US" sz="1500" dirty="0">
                <a:solidFill>
                  <a:schemeClr val="dk1"/>
                </a:solidFill>
              </a:rPr>
              <a:t> </a:t>
            </a:r>
            <a:r>
              <a:rPr lang="en-US" sz="1500" dirty="0" err="1">
                <a:solidFill>
                  <a:schemeClr val="dk1"/>
                </a:solidFill>
              </a:rPr>
              <a:t>tidak</a:t>
            </a:r>
            <a:r>
              <a:rPr lang="en-US" sz="1500" dirty="0">
                <a:solidFill>
                  <a:schemeClr val="dk1"/>
                </a:solidFill>
              </a:rPr>
              <a:t> </a:t>
            </a:r>
            <a:r>
              <a:rPr lang="en-US" sz="1500" dirty="0" err="1">
                <a:solidFill>
                  <a:schemeClr val="dk1"/>
                </a:solidFill>
              </a:rPr>
              <a:t>signifikan</a:t>
            </a:r>
            <a:r>
              <a:rPr lang="en-US" sz="1500" dirty="0">
                <a:solidFill>
                  <a:schemeClr val="dk1"/>
                </a:solidFill>
              </a:rPr>
              <a:t> </a:t>
            </a:r>
            <a:r>
              <a:rPr lang="en-US" sz="1500" dirty="0" err="1">
                <a:solidFill>
                  <a:schemeClr val="dk1"/>
                </a:solidFill>
              </a:rPr>
              <a:t>terhadap</a:t>
            </a:r>
            <a:r>
              <a:rPr lang="en-US" sz="1500" dirty="0">
                <a:solidFill>
                  <a:schemeClr val="dk1"/>
                </a:solidFill>
              </a:rPr>
              <a:t> prediksi. Ini </a:t>
            </a:r>
            <a:r>
              <a:rPr lang="en-US" sz="1500" dirty="0" err="1">
                <a:solidFill>
                  <a:schemeClr val="dk1"/>
                </a:solidFill>
              </a:rPr>
              <a:t>menunjukkan</a:t>
            </a:r>
            <a:r>
              <a:rPr lang="en-US" sz="1500" dirty="0">
                <a:solidFill>
                  <a:schemeClr val="dk1"/>
                </a:solidFill>
              </a:rPr>
              <a:t> </a:t>
            </a:r>
            <a:r>
              <a:rPr lang="en-US" sz="1500" dirty="0" err="1">
                <a:solidFill>
                  <a:schemeClr val="dk1"/>
                </a:solidFill>
              </a:rPr>
              <a:t>bahwa</a:t>
            </a:r>
            <a:r>
              <a:rPr lang="en-US" sz="1500" dirty="0">
                <a:solidFill>
                  <a:schemeClr val="dk1"/>
                </a:solidFill>
              </a:rPr>
              <a:t> </a:t>
            </a:r>
            <a:r>
              <a:rPr lang="en-US" sz="1500" dirty="0" err="1">
                <a:solidFill>
                  <a:schemeClr val="dk1"/>
                </a:solidFill>
              </a:rPr>
              <a:t>lokasi</a:t>
            </a:r>
            <a:r>
              <a:rPr lang="en-US" sz="1500" dirty="0">
                <a:solidFill>
                  <a:schemeClr val="dk1"/>
                </a:solidFill>
              </a:rPr>
              <a:t> </a:t>
            </a:r>
            <a:r>
              <a:rPr lang="en-US" sz="1500" dirty="0" err="1">
                <a:solidFill>
                  <a:schemeClr val="dk1"/>
                </a:solidFill>
              </a:rPr>
              <a:t>geografis</a:t>
            </a:r>
            <a:r>
              <a:rPr lang="en-US" sz="1500" dirty="0">
                <a:solidFill>
                  <a:schemeClr val="dk1"/>
                </a:solidFill>
              </a:rPr>
              <a:t> </a:t>
            </a:r>
            <a:r>
              <a:rPr lang="en-US" sz="1500" dirty="0" err="1">
                <a:solidFill>
                  <a:schemeClr val="dk1"/>
                </a:solidFill>
              </a:rPr>
              <a:t>atau</a:t>
            </a:r>
            <a:r>
              <a:rPr lang="en-US" sz="1500" dirty="0">
                <a:solidFill>
                  <a:schemeClr val="dk1"/>
                </a:solidFill>
              </a:rPr>
              <a:t> </a:t>
            </a:r>
            <a:r>
              <a:rPr lang="en-US" sz="1500" dirty="0" err="1">
                <a:solidFill>
                  <a:schemeClr val="dk1"/>
                </a:solidFill>
              </a:rPr>
              <a:t>kategori</a:t>
            </a:r>
            <a:r>
              <a:rPr lang="en-US" sz="1500" dirty="0">
                <a:solidFill>
                  <a:schemeClr val="dk1"/>
                </a:solidFill>
              </a:rPr>
              <a:t> </a:t>
            </a:r>
            <a:r>
              <a:rPr lang="en-US" sz="1500" dirty="0" err="1">
                <a:solidFill>
                  <a:schemeClr val="dk1"/>
                </a:solidFill>
              </a:rPr>
              <a:t>produk</a:t>
            </a:r>
            <a:r>
              <a:rPr lang="en-US" sz="1500" dirty="0">
                <a:solidFill>
                  <a:schemeClr val="dk1"/>
                </a:solidFill>
              </a:rPr>
              <a:t> </a:t>
            </a:r>
            <a:r>
              <a:rPr lang="en-US" sz="1500" dirty="0" err="1">
                <a:solidFill>
                  <a:schemeClr val="dk1"/>
                </a:solidFill>
              </a:rPr>
              <a:t>tidak</a:t>
            </a:r>
            <a:r>
              <a:rPr lang="en-US" sz="1500" dirty="0">
                <a:solidFill>
                  <a:schemeClr val="dk1"/>
                </a:solidFill>
              </a:rPr>
              <a:t> </a:t>
            </a:r>
            <a:r>
              <a:rPr lang="en-US" sz="1500" dirty="0" err="1">
                <a:solidFill>
                  <a:schemeClr val="dk1"/>
                </a:solidFill>
              </a:rPr>
              <a:t>berpengaruh</a:t>
            </a:r>
            <a:r>
              <a:rPr lang="en-US" sz="1500" dirty="0">
                <a:solidFill>
                  <a:schemeClr val="dk1"/>
                </a:solidFill>
              </a:rPr>
              <a:t> besar pada </a:t>
            </a:r>
            <a:r>
              <a:rPr lang="en-US" sz="1500" dirty="0" err="1">
                <a:solidFill>
                  <a:schemeClr val="dk1"/>
                </a:solidFill>
              </a:rPr>
              <a:t>kecenderungan</a:t>
            </a:r>
            <a:r>
              <a:rPr lang="en-US" sz="1500" dirty="0">
                <a:solidFill>
                  <a:schemeClr val="dk1"/>
                </a:solidFill>
              </a:rPr>
              <a:t> </a:t>
            </a:r>
            <a:r>
              <a:rPr lang="en-US" sz="1500" dirty="0" err="1">
                <a:solidFill>
                  <a:schemeClr val="dk1"/>
                </a:solidFill>
              </a:rPr>
              <a:t>pengguna</a:t>
            </a:r>
            <a:r>
              <a:rPr lang="en-US" sz="1500" dirty="0">
                <a:solidFill>
                  <a:schemeClr val="dk1"/>
                </a:solidFill>
              </a:rPr>
              <a:t> untuk </a:t>
            </a:r>
            <a:r>
              <a:rPr lang="en-US" sz="1500" dirty="0" err="1">
                <a:solidFill>
                  <a:schemeClr val="dk1"/>
                </a:solidFill>
              </a:rPr>
              <a:t>mengklik</a:t>
            </a:r>
            <a:r>
              <a:rPr lang="en-US" sz="1500" dirty="0">
                <a:solidFill>
                  <a:schemeClr val="dk1"/>
                </a:solidFill>
              </a:rPr>
              <a:t> </a:t>
            </a:r>
            <a:r>
              <a:rPr lang="en-US" sz="1500" dirty="0" err="1">
                <a:solidFill>
                  <a:schemeClr val="dk1"/>
                </a:solidFill>
              </a:rPr>
              <a:t>iklan</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Gender juga </a:t>
            </a:r>
            <a:r>
              <a:rPr lang="en-US" sz="1500" dirty="0" err="1">
                <a:solidFill>
                  <a:schemeClr val="dk1"/>
                </a:solidFill>
              </a:rPr>
              <a:t>memiliki</a:t>
            </a:r>
            <a:r>
              <a:rPr lang="en-US" sz="1500" dirty="0">
                <a:solidFill>
                  <a:schemeClr val="dk1"/>
                </a:solidFill>
              </a:rPr>
              <a:t> </a:t>
            </a:r>
            <a:r>
              <a:rPr lang="en-US" sz="1500" dirty="0" err="1">
                <a:solidFill>
                  <a:schemeClr val="dk1"/>
                </a:solidFill>
              </a:rPr>
              <a:t>pengaruh</a:t>
            </a:r>
            <a:r>
              <a:rPr lang="en-US" sz="1500" dirty="0">
                <a:solidFill>
                  <a:schemeClr val="dk1"/>
                </a:solidFill>
              </a:rPr>
              <a:t> yang </a:t>
            </a:r>
            <a:r>
              <a:rPr lang="en-US" sz="1500" dirty="0" err="1">
                <a:solidFill>
                  <a:schemeClr val="dk1"/>
                </a:solidFill>
              </a:rPr>
              <a:t>sangat</a:t>
            </a:r>
            <a:r>
              <a:rPr lang="en-US" sz="1500" dirty="0">
                <a:solidFill>
                  <a:schemeClr val="dk1"/>
                </a:solidFill>
              </a:rPr>
              <a:t> </a:t>
            </a:r>
            <a:r>
              <a:rPr lang="en-US" sz="1500" dirty="0" err="1">
                <a:solidFill>
                  <a:schemeClr val="dk1"/>
                </a:solidFill>
              </a:rPr>
              <a:t>kecil</a:t>
            </a:r>
            <a:r>
              <a:rPr lang="en-US" sz="1500" dirty="0">
                <a:solidFill>
                  <a:schemeClr val="dk1"/>
                </a:solidFill>
              </a:rPr>
              <a:t>, </a:t>
            </a:r>
            <a:r>
              <a:rPr lang="en-US" sz="1500" dirty="0" err="1">
                <a:solidFill>
                  <a:schemeClr val="dk1"/>
                </a:solidFill>
              </a:rPr>
              <a:t>menunjukkan</a:t>
            </a:r>
            <a:r>
              <a:rPr lang="en-US" sz="1500" dirty="0">
                <a:solidFill>
                  <a:schemeClr val="dk1"/>
                </a:solidFill>
              </a:rPr>
              <a:t> </a:t>
            </a:r>
            <a:r>
              <a:rPr lang="en-US" sz="1500" dirty="0" err="1">
                <a:solidFill>
                  <a:schemeClr val="dk1"/>
                </a:solidFill>
              </a:rPr>
              <a:t>bahwa</a:t>
            </a:r>
            <a:r>
              <a:rPr lang="en-US" sz="1500" dirty="0">
                <a:solidFill>
                  <a:schemeClr val="dk1"/>
                </a:solidFill>
              </a:rPr>
              <a:t> </a:t>
            </a:r>
            <a:r>
              <a:rPr lang="en-US" sz="1500" dirty="0" err="1">
                <a:solidFill>
                  <a:schemeClr val="dk1"/>
                </a:solidFill>
              </a:rPr>
              <a:t>perbedaan</a:t>
            </a:r>
            <a:r>
              <a:rPr lang="en-US" sz="1500" dirty="0">
                <a:solidFill>
                  <a:schemeClr val="dk1"/>
                </a:solidFill>
              </a:rPr>
              <a:t> jenis </a:t>
            </a:r>
            <a:r>
              <a:rPr lang="en-US" sz="1500" dirty="0" err="1">
                <a:solidFill>
                  <a:schemeClr val="dk1"/>
                </a:solidFill>
              </a:rPr>
              <a:t>kelamin</a:t>
            </a:r>
            <a:r>
              <a:rPr lang="en-US" sz="1500" dirty="0">
                <a:solidFill>
                  <a:schemeClr val="dk1"/>
                </a:solidFill>
              </a:rPr>
              <a:t> </a:t>
            </a:r>
            <a:r>
              <a:rPr lang="en-US" sz="1500" dirty="0" err="1">
                <a:solidFill>
                  <a:schemeClr val="dk1"/>
                </a:solidFill>
              </a:rPr>
              <a:t>pengguna</a:t>
            </a:r>
            <a:r>
              <a:rPr lang="en-US" sz="1500" dirty="0">
                <a:solidFill>
                  <a:schemeClr val="dk1"/>
                </a:solidFill>
              </a:rPr>
              <a:t> </a:t>
            </a:r>
            <a:r>
              <a:rPr lang="en-US" sz="1500" dirty="0" err="1">
                <a:solidFill>
                  <a:schemeClr val="dk1"/>
                </a:solidFill>
              </a:rPr>
              <a:t>tidak</a:t>
            </a:r>
            <a:r>
              <a:rPr lang="en-US" sz="1500" dirty="0">
                <a:solidFill>
                  <a:schemeClr val="dk1"/>
                </a:solidFill>
              </a:rPr>
              <a:t> terlalu </a:t>
            </a:r>
            <a:r>
              <a:rPr lang="en-US" sz="1500" dirty="0" err="1">
                <a:solidFill>
                  <a:schemeClr val="dk1"/>
                </a:solidFill>
              </a:rPr>
              <a:t>mempengaruhi</a:t>
            </a:r>
            <a:r>
              <a:rPr lang="en-US" sz="1500" dirty="0">
                <a:solidFill>
                  <a:schemeClr val="dk1"/>
                </a:solidFill>
              </a:rPr>
              <a:t> </a:t>
            </a:r>
            <a:r>
              <a:rPr lang="en-US" sz="1500" dirty="0" err="1">
                <a:solidFill>
                  <a:schemeClr val="dk1"/>
                </a:solidFill>
              </a:rPr>
              <a:t>perilaku</a:t>
            </a:r>
            <a:r>
              <a:rPr lang="en-US" sz="1500" dirty="0">
                <a:solidFill>
                  <a:schemeClr val="dk1"/>
                </a:solidFill>
              </a:rPr>
              <a:t> </a:t>
            </a:r>
            <a:r>
              <a:rPr lang="en-US" sz="1500" dirty="0" err="1">
                <a:solidFill>
                  <a:schemeClr val="dk1"/>
                </a:solidFill>
              </a:rPr>
              <a:t>mereka</a:t>
            </a:r>
            <a:r>
              <a:rPr lang="en-US" sz="1500" dirty="0">
                <a:solidFill>
                  <a:schemeClr val="dk1"/>
                </a:solidFill>
              </a:rPr>
              <a:t> </a:t>
            </a:r>
            <a:r>
              <a:rPr lang="en-US" sz="1500" dirty="0" err="1">
                <a:solidFill>
                  <a:schemeClr val="dk1"/>
                </a:solidFill>
              </a:rPr>
              <a:t>terhadap</a:t>
            </a:r>
            <a:r>
              <a:rPr lang="en-US" sz="1500" dirty="0">
                <a:solidFill>
                  <a:schemeClr val="dk1"/>
                </a:solidFill>
              </a:rPr>
              <a:t> </a:t>
            </a:r>
            <a:r>
              <a:rPr lang="en-US" sz="1500" dirty="0" err="1">
                <a:solidFill>
                  <a:schemeClr val="dk1"/>
                </a:solidFill>
              </a:rPr>
              <a:t>iklan</a:t>
            </a:r>
            <a:r>
              <a:rPr lang="en-US" sz="1500" dirty="0">
                <a:solidFill>
                  <a:schemeClr val="dk1"/>
                </a:solidFill>
              </a:rPr>
              <a:t>.</a:t>
            </a:r>
          </a:p>
        </p:txBody>
      </p:sp>
      <p:sp>
        <p:nvSpPr>
          <p:cNvPr id="5" name="Google Shape;115;p27">
            <a:extLst>
              <a:ext uri="{FF2B5EF4-FFF2-40B4-BE49-F238E27FC236}">
                <a16:creationId xmlns:a16="http://schemas.microsoft.com/office/drawing/2014/main" id="{86380724-6572-45D2-B7A4-2B9B63D1B850}"/>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17992630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26"/>
          <p:cNvSpPr txBox="1">
            <a:spLocks noGrp="1"/>
          </p:cNvSpPr>
          <p:nvPr>
            <p:ph type="body" idx="1"/>
          </p:nvPr>
        </p:nvSpPr>
        <p:spPr>
          <a:xfrm>
            <a:off x="2390480" y="1493718"/>
            <a:ext cx="4260300" cy="1229747"/>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US" sz="7200" dirty="0">
                <a:solidFill>
                  <a:srgbClr val="019FAB"/>
                </a:solidFill>
                <a:latin typeface="Dosis"/>
                <a:ea typeface="Dosis"/>
                <a:cs typeface="Dosis"/>
                <a:sym typeface="Dosis"/>
              </a:rPr>
              <a:t>THANK YOU</a:t>
            </a:r>
          </a:p>
        </p:txBody>
      </p:sp>
      <p:sp>
        <p:nvSpPr>
          <p:cNvPr id="6" name="Google Shape;108;p26">
            <a:extLst>
              <a:ext uri="{FF2B5EF4-FFF2-40B4-BE49-F238E27FC236}">
                <a16:creationId xmlns:a16="http://schemas.microsoft.com/office/drawing/2014/main" id="{E479C72C-3D55-4A61-8109-157B20C17F87}"/>
              </a:ext>
            </a:extLst>
          </p:cNvPr>
          <p:cNvSpPr txBox="1">
            <a:spLocks/>
          </p:cNvSpPr>
          <p:nvPr/>
        </p:nvSpPr>
        <p:spPr>
          <a:xfrm>
            <a:off x="3150288" y="2723465"/>
            <a:ext cx="2740685" cy="91288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200"/>
              </a:spcAft>
              <a:buFont typeface="Arial"/>
              <a:buNone/>
            </a:pPr>
            <a:r>
              <a:rPr lang="en-US" sz="2800" dirty="0">
                <a:solidFill>
                  <a:schemeClr val="dk1"/>
                </a:solidFill>
                <a:latin typeface="Dosis"/>
                <a:ea typeface="Dosis"/>
                <a:cs typeface="Dosis"/>
                <a:sym typeface="Dosis"/>
              </a:rPr>
              <a:t>Have a nice day!</a:t>
            </a:r>
          </a:p>
        </p:txBody>
      </p:sp>
    </p:spTree>
    <p:extLst>
      <p:ext uri="{BB962C8B-B14F-4D97-AF65-F5344CB8AC3E}">
        <p14:creationId xmlns:p14="http://schemas.microsoft.com/office/powerpoint/2010/main" val="494410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dirty="0">
                <a:solidFill>
                  <a:schemeClr val="dk1"/>
                </a:solidFill>
                <a:latin typeface="Dosis"/>
                <a:ea typeface="Dosis"/>
                <a:cs typeface="Dosis"/>
                <a:sym typeface="Dosis"/>
              </a:rPr>
              <a:t>“Sebuah perusahaan di Indonesia ingin mengetahui efektifitas sebuah iklan yang mereka tayangkan, hal ini penting bagi perusahaan agar dapat mengetahui seberapa besar ketercapainnya iklan yang dipasarkan sehingga dapat menarik customers untuk melihat iklan.</a:t>
            </a:r>
            <a:endParaRPr dirty="0">
              <a:solidFill>
                <a:schemeClr val="dk1"/>
              </a:solidFill>
              <a:latin typeface="Dosis"/>
              <a:ea typeface="Dosis"/>
              <a:cs typeface="Dosis"/>
              <a:sym typeface="Dosis"/>
            </a:endParaRPr>
          </a:p>
          <a:p>
            <a:pPr marL="0" lvl="0" indent="0" algn="just" rtl="0">
              <a:spcBef>
                <a:spcPts val="1200"/>
              </a:spcBef>
              <a:spcAft>
                <a:spcPts val="1200"/>
              </a:spcAft>
              <a:buNone/>
            </a:pPr>
            <a:r>
              <a:rPr lang="en" dirty="0">
                <a:solidFill>
                  <a:schemeClr val="dk1"/>
                </a:solidFill>
                <a:latin typeface="Dosis"/>
                <a:ea typeface="Dosis"/>
                <a:cs typeface="Dosis"/>
                <a:sym typeface="Dosis"/>
              </a:rPr>
              <a:t>Dengan mengolah data historical advertisement serta menemukan insight serta pola yang terjadi, maka dapat membantu perusahaan dalam menentukan target marketing, fokus case ini adalah membuat model machine learning classification yang berfungsi menentukan target customers yang tepat ”</a:t>
            </a:r>
            <a:endParaRPr dirty="0">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kumimoji="0" lang="en-US" sz="1800" b="1" i="0" u="none" strike="noStrike" kern="0" cap="none" spc="0" normalizeH="0" baseline="0" noProof="0" dirty="0">
                <a:ln>
                  <a:noFill/>
                </a:ln>
                <a:solidFill>
                  <a:srgbClr val="FFFFFF"/>
                </a:solidFill>
                <a:effectLst/>
                <a:uLnTx/>
                <a:uFillTx/>
                <a:latin typeface="Arial"/>
                <a:cs typeface="Arial"/>
                <a:sym typeface="Arial"/>
              </a:rPr>
              <a:t>Exploration Data Analysis</a:t>
            </a:r>
            <a:endParaRPr lang="en-US" b="1" dirty="0"/>
          </a:p>
        </p:txBody>
      </p:sp>
      <p:sp>
        <p:nvSpPr>
          <p:cNvPr id="114" name="Google Shape;114;p27"/>
          <p:cNvSpPr txBox="1">
            <a:spLocks noGrp="1"/>
          </p:cNvSpPr>
          <p:nvPr>
            <p:ph type="body" idx="1"/>
          </p:nvPr>
        </p:nvSpPr>
        <p:spPr>
          <a:xfrm>
            <a:off x="311700" y="747575"/>
            <a:ext cx="8520600" cy="4098600"/>
          </a:xfrm>
          <a:prstGeom prst="rect">
            <a:avLst/>
          </a:prstGeom>
        </p:spPr>
        <p:txBody>
          <a:bodyPr spcFirstLastPara="1" wrap="square" lIns="91425" tIns="91425" rIns="91425" bIns="91425" anchor="t" anchorCtr="0">
            <a:normAutofit fontScale="92500" lnSpcReduction="20000"/>
          </a:bodyPr>
          <a:lstStyle/>
          <a:p>
            <a:pPr marL="457200" lvl="0" indent="-323850" algn="l" rtl="0">
              <a:spcBef>
                <a:spcPts val="0"/>
              </a:spcBef>
              <a:spcAft>
                <a:spcPts val="0"/>
              </a:spcAft>
              <a:buClr>
                <a:schemeClr val="dk1"/>
              </a:buClr>
              <a:buSzPts val="1500"/>
              <a:buChar char="●"/>
            </a:pPr>
            <a:r>
              <a:rPr lang="en-US" sz="1500" dirty="0">
                <a:solidFill>
                  <a:schemeClr val="dk1"/>
                </a:solidFill>
              </a:rPr>
              <a:t>Proses EDA yang </a:t>
            </a:r>
            <a:r>
              <a:rPr lang="en-US" sz="1500" dirty="0" err="1">
                <a:solidFill>
                  <a:schemeClr val="dk1"/>
                </a:solidFill>
              </a:rPr>
              <a:t>dilakukan</a:t>
            </a:r>
            <a:r>
              <a:rPr lang="en-US" sz="1500" dirty="0">
                <a:solidFill>
                  <a:schemeClr val="dk1"/>
                </a:solidFill>
              </a:rPr>
              <a:t> </a:t>
            </a:r>
            <a:r>
              <a:rPr lang="en-US" sz="1500" dirty="0" err="1">
                <a:solidFill>
                  <a:schemeClr val="dk1"/>
                </a:solidFill>
              </a:rPr>
              <a:t>terdiri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tiga</a:t>
            </a:r>
            <a:r>
              <a:rPr lang="en-US" sz="1500" dirty="0">
                <a:solidFill>
                  <a:schemeClr val="dk1"/>
                </a:solidFill>
              </a:rPr>
              <a:t> </a:t>
            </a:r>
            <a:r>
              <a:rPr lang="en-US" sz="1500" dirty="0" err="1">
                <a:solidFill>
                  <a:schemeClr val="dk1"/>
                </a:solidFill>
              </a:rPr>
              <a:t>tahap</a:t>
            </a:r>
            <a:r>
              <a:rPr lang="en-US" sz="1500" dirty="0">
                <a:solidFill>
                  <a:schemeClr val="dk1"/>
                </a:solidFill>
              </a:rPr>
              <a:t>, </a:t>
            </a:r>
            <a:r>
              <a:rPr lang="en-US" sz="1500" dirty="0" err="1">
                <a:solidFill>
                  <a:schemeClr val="dk1"/>
                </a:solidFill>
              </a:rPr>
              <a:t>yakni</a:t>
            </a:r>
            <a:r>
              <a:rPr lang="en-US" sz="1500" dirty="0">
                <a:solidFill>
                  <a:schemeClr val="dk1"/>
                </a:solidFill>
              </a:rPr>
              <a:t> mulai </a:t>
            </a:r>
            <a:r>
              <a:rPr lang="en-US" sz="1500" dirty="0" err="1">
                <a:solidFill>
                  <a:schemeClr val="dk1"/>
                </a:solidFill>
              </a:rPr>
              <a:t>dari</a:t>
            </a:r>
            <a:r>
              <a:rPr lang="en-US" sz="1500" dirty="0">
                <a:solidFill>
                  <a:schemeClr val="dk1"/>
                </a:solidFill>
              </a:rPr>
              <a:t> Quick EDA, Statistical Summaries, Univariate Analysis, Bivariate Analysis, dan Multivariate Analysis.</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Proses-proses yang </a:t>
            </a:r>
            <a:r>
              <a:rPr lang="en-US" sz="1500" dirty="0" err="1">
                <a:solidFill>
                  <a:schemeClr val="dk1"/>
                </a:solidFill>
              </a:rPr>
              <a:t>dilakukan</a:t>
            </a:r>
            <a:r>
              <a:rPr lang="en-US" sz="1500" dirty="0">
                <a:solidFill>
                  <a:schemeClr val="dk1"/>
                </a:solidFill>
              </a:rPr>
              <a:t> pada </a:t>
            </a:r>
            <a:r>
              <a:rPr lang="en-US" sz="1500" dirty="0" err="1">
                <a:solidFill>
                  <a:schemeClr val="dk1"/>
                </a:solidFill>
              </a:rPr>
              <a:t>tahap</a:t>
            </a:r>
            <a:r>
              <a:rPr lang="en-US" sz="1500" dirty="0">
                <a:solidFill>
                  <a:schemeClr val="dk1"/>
                </a:solidFill>
              </a:rPr>
              <a:t> Quick EDA </a:t>
            </a:r>
            <a:r>
              <a:rPr lang="en-US" sz="1500" dirty="0" err="1">
                <a:solidFill>
                  <a:schemeClr val="dk1"/>
                </a:solidFill>
              </a:rPr>
              <a:t>yaitu</a:t>
            </a:r>
            <a:r>
              <a:rPr lang="en-US" sz="1500" dirty="0">
                <a:solidFill>
                  <a:schemeClr val="dk1"/>
                </a:solidFill>
              </a:rPr>
              <a:t> </a:t>
            </a:r>
            <a:r>
              <a:rPr lang="en-US" sz="1500" dirty="0" err="1">
                <a:solidFill>
                  <a:schemeClr val="dk1"/>
                </a:solidFill>
              </a:rPr>
              <a:t>pengecekan</a:t>
            </a:r>
            <a:r>
              <a:rPr lang="en-US" sz="1500" dirty="0">
                <a:solidFill>
                  <a:schemeClr val="dk1"/>
                </a:solidFill>
              </a:rPr>
              <a:t> </a:t>
            </a:r>
            <a:r>
              <a:rPr lang="en-US" sz="1500" dirty="0" err="1">
                <a:solidFill>
                  <a:schemeClr val="dk1"/>
                </a:solidFill>
              </a:rPr>
              <a:t>jumlah</a:t>
            </a:r>
            <a:r>
              <a:rPr lang="en-US" sz="1500" dirty="0">
                <a:solidFill>
                  <a:schemeClr val="dk1"/>
                </a:solidFill>
              </a:rPr>
              <a:t> baris dan </a:t>
            </a:r>
            <a:r>
              <a:rPr lang="en-US" sz="1500" dirty="0" err="1">
                <a:solidFill>
                  <a:schemeClr val="dk1"/>
                </a:solidFill>
              </a:rPr>
              <a:t>kolom</a:t>
            </a:r>
            <a:r>
              <a:rPr lang="en-US" sz="1500" dirty="0">
                <a:solidFill>
                  <a:schemeClr val="dk1"/>
                </a:solidFill>
              </a:rPr>
              <a:t>, </a:t>
            </a:r>
            <a:r>
              <a:rPr lang="en-US" sz="1500" dirty="0" err="1">
                <a:solidFill>
                  <a:schemeClr val="dk1"/>
                </a:solidFill>
              </a:rPr>
              <a:t>pengecekan</a:t>
            </a:r>
            <a:r>
              <a:rPr lang="en-US" sz="1500" dirty="0">
                <a:solidFill>
                  <a:schemeClr val="dk1"/>
                </a:solidFill>
              </a:rPr>
              <a:t> </a:t>
            </a:r>
            <a:r>
              <a:rPr lang="en-US" sz="1500" dirty="0" err="1">
                <a:solidFill>
                  <a:schemeClr val="dk1"/>
                </a:solidFill>
              </a:rPr>
              <a:t>informasi</a:t>
            </a:r>
            <a:r>
              <a:rPr lang="en-US" sz="1500" dirty="0">
                <a:solidFill>
                  <a:schemeClr val="dk1"/>
                </a:solidFill>
              </a:rPr>
              <a:t> </a:t>
            </a:r>
            <a:r>
              <a:rPr lang="en-US" sz="1500" dirty="0" err="1">
                <a:solidFill>
                  <a:schemeClr val="dk1"/>
                </a:solidFill>
              </a:rPr>
              <a:t>kolom</a:t>
            </a:r>
            <a:r>
              <a:rPr lang="en-US" sz="1500" dirty="0">
                <a:solidFill>
                  <a:schemeClr val="dk1"/>
                </a:solidFill>
              </a:rPr>
              <a:t> dataset, </a:t>
            </a:r>
            <a:r>
              <a:rPr lang="en-US" sz="1500" dirty="0" err="1">
                <a:solidFill>
                  <a:schemeClr val="dk1"/>
                </a:solidFill>
              </a:rPr>
              <a:t>pengecekan</a:t>
            </a:r>
            <a:r>
              <a:rPr lang="en-US" sz="1500" dirty="0">
                <a:solidFill>
                  <a:schemeClr val="dk1"/>
                </a:solidFill>
              </a:rPr>
              <a:t> data yang </a:t>
            </a:r>
            <a:r>
              <a:rPr lang="en-US" sz="1500" dirty="0" err="1">
                <a:solidFill>
                  <a:schemeClr val="dk1"/>
                </a:solidFill>
              </a:rPr>
              <a:t>hilang</a:t>
            </a:r>
            <a:r>
              <a:rPr lang="en-US" sz="1500" dirty="0">
                <a:solidFill>
                  <a:schemeClr val="dk1"/>
                </a:solidFill>
              </a:rPr>
              <a:t>, dan </a:t>
            </a:r>
            <a:r>
              <a:rPr lang="en-US" sz="1500" dirty="0" err="1">
                <a:solidFill>
                  <a:schemeClr val="dk1"/>
                </a:solidFill>
              </a:rPr>
              <a:t>pengecekan</a:t>
            </a:r>
            <a:r>
              <a:rPr lang="en-US" sz="1500" dirty="0">
                <a:solidFill>
                  <a:schemeClr val="dk1"/>
                </a:solidFill>
              </a:rPr>
              <a:t> data yang </a:t>
            </a:r>
            <a:r>
              <a:rPr lang="en-US" sz="1500" dirty="0" err="1">
                <a:solidFill>
                  <a:schemeClr val="dk1"/>
                </a:solidFill>
              </a:rPr>
              <a:t>duplikat</a:t>
            </a:r>
            <a:r>
              <a:rPr lang="en-US" sz="15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indent="-323850">
              <a:buClr>
                <a:schemeClr val="dk1"/>
              </a:buClr>
              <a:buSzPts val="1500"/>
            </a:pPr>
            <a:r>
              <a:rPr lang="en-US" sz="1500" dirty="0">
                <a:solidFill>
                  <a:schemeClr val="dk1"/>
                </a:solidFill>
              </a:rPr>
              <a:t>Proses-proses yang </a:t>
            </a:r>
            <a:r>
              <a:rPr lang="en-US" sz="1500" dirty="0" err="1">
                <a:solidFill>
                  <a:schemeClr val="dk1"/>
                </a:solidFill>
              </a:rPr>
              <a:t>dilakukan</a:t>
            </a:r>
            <a:r>
              <a:rPr lang="en-US" sz="1500" dirty="0">
                <a:solidFill>
                  <a:schemeClr val="dk1"/>
                </a:solidFill>
              </a:rPr>
              <a:t> pada </a:t>
            </a:r>
            <a:r>
              <a:rPr lang="en-US" sz="1500" dirty="0" err="1">
                <a:solidFill>
                  <a:schemeClr val="dk1"/>
                </a:solidFill>
              </a:rPr>
              <a:t>tahap</a:t>
            </a:r>
            <a:r>
              <a:rPr lang="en-US" sz="1500" dirty="0">
                <a:solidFill>
                  <a:schemeClr val="dk1"/>
                </a:solidFill>
              </a:rPr>
              <a:t> Statistical Summaries </a:t>
            </a:r>
            <a:r>
              <a:rPr lang="en-US" sz="1500" dirty="0" err="1">
                <a:solidFill>
                  <a:schemeClr val="dk1"/>
                </a:solidFill>
              </a:rPr>
              <a:t>yaitu</a:t>
            </a:r>
            <a:r>
              <a:rPr lang="en-US" sz="1500" dirty="0">
                <a:solidFill>
                  <a:schemeClr val="dk1"/>
                </a:solidFill>
              </a:rPr>
              <a:t> </a:t>
            </a:r>
            <a:r>
              <a:rPr lang="en-US" sz="1500" dirty="0" err="1">
                <a:solidFill>
                  <a:schemeClr val="dk1"/>
                </a:solidFill>
              </a:rPr>
              <a:t>melihat</a:t>
            </a:r>
            <a:r>
              <a:rPr lang="en-US" sz="1500" dirty="0">
                <a:solidFill>
                  <a:schemeClr val="dk1"/>
                </a:solidFill>
              </a:rPr>
              <a:t> </a:t>
            </a:r>
            <a:r>
              <a:rPr lang="en-US" sz="1500" dirty="0" err="1">
                <a:solidFill>
                  <a:schemeClr val="dk1"/>
                </a:solidFill>
              </a:rPr>
              <a:t>ringkasan</a:t>
            </a:r>
            <a:r>
              <a:rPr lang="en-US" sz="1500" dirty="0">
                <a:solidFill>
                  <a:schemeClr val="dk1"/>
                </a:solidFill>
              </a:rPr>
              <a:t> </a:t>
            </a:r>
            <a:r>
              <a:rPr lang="en-US" sz="1500" dirty="0" err="1">
                <a:solidFill>
                  <a:schemeClr val="dk1"/>
                </a:solidFill>
              </a:rPr>
              <a:t>statistik</a:t>
            </a:r>
            <a:r>
              <a:rPr lang="en-US" sz="1500" dirty="0">
                <a:solidFill>
                  <a:schemeClr val="dk1"/>
                </a:solidFill>
              </a:rPr>
              <a:t> baik </a:t>
            </a:r>
            <a:r>
              <a:rPr lang="en-US" sz="1500" dirty="0" err="1">
                <a:solidFill>
                  <a:schemeClr val="dk1"/>
                </a:solidFill>
              </a:rPr>
              <a:t>fitur</a:t>
            </a:r>
            <a:r>
              <a:rPr lang="en-US" sz="1500" dirty="0">
                <a:solidFill>
                  <a:schemeClr val="dk1"/>
                </a:solidFill>
              </a:rPr>
              <a:t> numerical </a:t>
            </a:r>
            <a:r>
              <a:rPr lang="en-US" sz="1500" dirty="0" err="1">
                <a:solidFill>
                  <a:schemeClr val="dk1"/>
                </a:solidFill>
              </a:rPr>
              <a:t>maupun</a:t>
            </a:r>
            <a:r>
              <a:rPr lang="en-US" sz="1500" dirty="0">
                <a:solidFill>
                  <a:schemeClr val="dk1"/>
                </a:solidFill>
              </a:rPr>
              <a:t> categorical.</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Univariate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persebaran</a:t>
            </a:r>
            <a:r>
              <a:rPr lang="en-US" sz="1500" dirty="0">
                <a:solidFill>
                  <a:schemeClr val="dk1"/>
                </a:solidFill>
              </a:rPr>
              <a:t> data untuk </a:t>
            </a:r>
            <a:r>
              <a:rPr lang="en-US" sz="1500" dirty="0" err="1">
                <a:solidFill>
                  <a:schemeClr val="dk1"/>
                </a:solidFill>
              </a:rPr>
              <a:t>setiap</a:t>
            </a:r>
            <a:r>
              <a:rPr lang="en-US" sz="1500" dirty="0">
                <a:solidFill>
                  <a:schemeClr val="dk1"/>
                </a:solidFill>
              </a:rPr>
              <a:t> </a:t>
            </a:r>
            <a:r>
              <a:rPr lang="en-US" sz="1500" dirty="0" err="1">
                <a:solidFill>
                  <a:schemeClr val="dk1"/>
                </a:solidFill>
              </a:rPr>
              <a:t>kolom</a:t>
            </a:r>
            <a:r>
              <a:rPr lang="en-US" sz="1500" dirty="0">
                <a:solidFill>
                  <a:schemeClr val="dk1"/>
                </a:solidFill>
              </a:rPr>
              <a:t>, baik </a:t>
            </a:r>
            <a:r>
              <a:rPr lang="en-US" sz="1500" dirty="0" err="1">
                <a:solidFill>
                  <a:schemeClr val="dk1"/>
                </a:solidFill>
              </a:rPr>
              <a:t>kolom</a:t>
            </a:r>
            <a:r>
              <a:rPr lang="en-US" sz="1500" dirty="0">
                <a:solidFill>
                  <a:schemeClr val="dk1"/>
                </a:solidFill>
              </a:rPr>
              <a:t> numerical </a:t>
            </a:r>
            <a:r>
              <a:rPr lang="en-US" sz="1500" dirty="0" err="1">
                <a:solidFill>
                  <a:schemeClr val="dk1"/>
                </a:solidFill>
              </a:rPr>
              <a:t>maupun</a:t>
            </a:r>
            <a:r>
              <a:rPr lang="en-US" sz="1500" dirty="0">
                <a:solidFill>
                  <a:schemeClr val="dk1"/>
                </a:solidFill>
              </a:rPr>
              <a:t> </a:t>
            </a:r>
            <a:r>
              <a:rPr lang="en-US" sz="1500" dirty="0" err="1">
                <a:solidFill>
                  <a:schemeClr val="dk1"/>
                </a:solidFill>
              </a:rPr>
              <a:t>kolom</a:t>
            </a:r>
            <a:r>
              <a:rPr lang="en-US" sz="1500" dirty="0">
                <a:solidFill>
                  <a:schemeClr val="dk1"/>
                </a:solidFill>
              </a:rPr>
              <a:t> categorical.</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indent="-323850">
              <a:buClr>
                <a:schemeClr val="dk1"/>
              </a:buClr>
              <a:buSzPts val="1500"/>
            </a:pPr>
            <a:r>
              <a:rPr lang="en-US" sz="1500" dirty="0">
                <a:solidFill>
                  <a:schemeClr val="dk1"/>
                </a:solidFill>
              </a:rPr>
              <a:t>Pada </a:t>
            </a:r>
            <a:r>
              <a:rPr lang="en-US" sz="1500" dirty="0" err="1">
                <a:solidFill>
                  <a:schemeClr val="dk1"/>
                </a:solidFill>
              </a:rPr>
              <a:t>tahap</a:t>
            </a:r>
            <a:r>
              <a:rPr lang="en-US" sz="1500" dirty="0">
                <a:solidFill>
                  <a:schemeClr val="dk1"/>
                </a:solidFill>
              </a:rPr>
              <a:t> Univariate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untuk </a:t>
            </a:r>
            <a:r>
              <a:rPr lang="en-US" sz="1500" dirty="0" err="1">
                <a:solidFill>
                  <a:schemeClr val="dk1"/>
                </a:solidFill>
              </a:rPr>
              <a:t>melihat</a:t>
            </a:r>
            <a:r>
              <a:rPr lang="en-US" sz="1500" dirty="0">
                <a:solidFill>
                  <a:schemeClr val="dk1"/>
                </a:solidFill>
              </a:rPr>
              <a:t> </a:t>
            </a:r>
            <a:r>
              <a:rPr lang="en" sz="1500" dirty="0">
                <a:solidFill>
                  <a:schemeClr val="dk1"/>
                </a:solidFill>
              </a:rPr>
              <a:t>hubungan antara kolom </a:t>
            </a:r>
            <a:r>
              <a:rPr lang="en-US" sz="1500" dirty="0">
                <a:solidFill>
                  <a:schemeClr val="dk1"/>
                </a:solidFill>
              </a:rPr>
              <a:t>Age</a:t>
            </a:r>
            <a:r>
              <a:rPr lang="en" sz="1500" dirty="0">
                <a:solidFill>
                  <a:schemeClr val="dk1"/>
                </a:solidFill>
              </a:rPr>
              <a:t>, Daily Internet Usage, dan Daily Time Spent on Site.</a:t>
            </a:r>
            <a:endParaRPr lang="en-US" sz="1500" dirty="0">
              <a:solidFill>
                <a:schemeClr val="dk1"/>
              </a:solidFill>
            </a:endParaRP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Pada </a:t>
            </a:r>
            <a:r>
              <a:rPr lang="en-US" sz="1500" dirty="0" err="1">
                <a:solidFill>
                  <a:schemeClr val="dk1"/>
                </a:solidFill>
              </a:rPr>
              <a:t>tahap</a:t>
            </a:r>
            <a:r>
              <a:rPr lang="en-US" sz="1500" dirty="0">
                <a:solidFill>
                  <a:schemeClr val="dk1"/>
                </a:solidFill>
              </a:rPr>
              <a:t> Multivariate Analysis </a:t>
            </a:r>
            <a:r>
              <a:rPr lang="en-US" sz="1500" dirty="0" err="1">
                <a:solidFill>
                  <a:schemeClr val="dk1"/>
                </a:solidFill>
              </a:rPr>
              <a:t>dilakukan</a:t>
            </a:r>
            <a:r>
              <a:rPr lang="en-US" sz="1500" dirty="0">
                <a:solidFill>
                  <a:schemeClr val="dk1"/>
                </a:solidFill>
              </a:rPr>
              <a:t> </a:t>
            </a:r>
            <a:r>
              <a:rPr lang="en-US" sz="1500" dirty="0" err="1">
                <a:solidFill>
                  <a:schemeClr val="dk1"/>
                </a:solidFill>
              </a:rPr>
              <a:t>analisis</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menggunakan</a:t>
            </a:r>
            <a:r>
              <a:rPr lang="en-US" sz="1500" dirty="0">
                <a:solidFill>
                  <a:schemeClr val="dk1"/>
                </a:solidFill>
              </a:rPr>
              <a:t> </a:t>
            </a:r>
            <a:r>
              <a:rPr lang="en-US" sz="1500" dirty="0" err="1">
                <a:solidFill>
                  <a:schemeClr val="dk1"/>
                </a:solidFill>
              </a:rPr>
              <a:t>visualisasi</a:t>
            </a:r>
            <a:r>
              <a:rPr lang="en-US" sz="1500" dirty="0">
                <a:solidFill>
                  <a:schemeClr val="dk1"/>
                </a:solidFill>
              </a:rPr>
              <a:t> </a:t>
            </a:r>
            <a:r>
              <a:rPr lang="en-US" sz="1500" dirty="0" err="1">
                <a:solidFill>
                  <a:schemeClr val="dk1"/>
                </a:solidFill>
              </a:rPr>
              <a:t>dari</a:t>
            </a:r>
            <a:r>
              <a:rPr lang="en-US" sz="1500" dirty="0">
                <a:solidFill>
                  <a:schemeClr val="dk1"/>
                </a:solidFill>
              </a:rPr>
              <a:t> correlation matrix untuk </a:t>
            </a:r>
            <a:r>
              <a:rPr lang="en-US" sz="1500" dirty="0" err="1">
                <a:solidFill>
                  <a:schemeClr val="dk1"/>
                </a:solidFill>
              </a:rPr>
              <a:t>setiap</a:t>
            </a:r>
            <a:r>
              <a:rPr lang="en-US" sz="1500" dirty="0">
                <a:solidFill>
                  <a:schemeClr val="dk1"/>
                </a:solidFill>
              </a:rPr>
              <a:t> </a:t>
            </a:r>
            <a:r>
              <a:rPr lang="en-US" sz="1500" dirty="0" err="1">
                <a:solidFill>
                  <a:schemeClr val="dk1"/>
                </a:solidFill>
              </a:rPr>
              <a:t>fitur</a:t>
            </a:r>
            <a:r>
              <a:rPr lang="en-US" sz="1500" dirty="0">
                <a:solidFill>
                  <a:schemeClr val="dk1"/>
                </a:solidFill>
              </a:rPr>
              <a:t>.</a:t>
            </a:r>
          </a:p>
        </p:txBody>
      </p:sp>
      <p:sp>
        <p:nvSpPr>
          <p:cNvPr id="5" name="Google Shape;115;p27">
            <a:extLst>
              <a:ext uri="{FF2B5EF4-FFF2-40B4-BE49-F238E27FC236}">
                <a16:creationId xmlns:a16="http://schemas.microsoft.com/office/drawing/2014/main" id="{B7A20514-3C49-47D6-8B41-58962BD28C77}"/>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3507318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US" sz="1800" b="1" dirty="0"/>
              <a:t>Exploration Data Analysis</a:t>
            </a:r>
            <a:endParaRPr sz="1679" b="1" i="1" dirty="0"/>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fontScale="85000" lnSpcReduction="20000"/>
          </a:bodyPr>
          <a:lstStyle/>
          <a:p>
            <a:pPr marL="457200" lvl="0" indent="-323850" algn="l" rtl="0">
              <a:spcBef>
                <a:spcPts val="0"/>
              </a:spcBef>
              <a:spcAft>
                <a:spcPts val="0"/>
              </a:spcAft>
              <a:buClr>
                <a:schemeClr val="dk1"/>
              </a:buClr>
              <a:buSzPts val="1500"/>
              <a:buChar char="●"/>
            </a:pPr>
            <a:r>
              <a:rPr lang="en-US" sz="1500" dirty="0">
                <a:solidFill>
                  <a:schemeClr val="dk1"/>
                </a:solidFill>
              </a:rPr>
              <a:t>Dari proses EDA yang </a:t>
            </a:r>
            <a:r>
              <a:rPr lang="en-US" sz="1500" dirty="0" err="1">
                <a:solidFill>
                  <a:schemeClr val="dk1"/>
                </a:solidFill>
              </a:rPr>
              <a:t>dilakukan</a:t>
            </a:r>
            <a:r>
              <a:rPr lang="en-US" sz="1500" dirty="0">
                <a:solidFill>
                  <a:schemeClr val="dk1"/>
                </a:solidFill>
              </a:rPr>
              <a:t> </a:t>
            </a:r>
            <a:r>
              <a:rPr lang="en-US" sz="1500" dirty="0" err="1">
                <a:solidFill>
                  <a:schemeClr val="dk1"/>
                </a:solidFill>
              </a:rPr>
              <a:t>didapatkan</a:t>
            </a:r>
            <a:r>
              <a:rPr lang="en-US" sz="1500" dirty="0">
                <a:solidFill>
                  <a:schemeClr val="dk1"/>
                </a:solidFill>
              </a:rPr>
              <a:t> </a:t>
            </a:r>
            <a:r>
              <a:rPr lang="en-US" sz="1500" dirty="0" err="1">
                <a:solidFill>
                  <a:schemeClr val="dk1"/>
                </a:solidFill>
              </a:rPr>
              <a:t>informasi-informasi</a:t>
            </a:r>
            <a:r>
              <a:rPr lang="en-US" sz="1500" dirty="0">
                <a:solidFill>
                  <a:schemeClr val="dk1"/>
                </a:solidFill>
              </a:rPr>
              <a:t> dalam dataset, </a:t>
            </a:r>
            <a:r>
              <a:rPr lang="en-US" sz="1500" dirty="0" err="1">
                <a:solidFill>
                  <a:schemeClr val="dk1"/>
                </a:solidFill>
              </a:rPr>
              <a:t>yakni</a:t>
            </a:r>
            <a:r>
              <a:rPr lang="en-US" sz="1500" dirty="0">
                <a:solidFill>
                  <a:schemeClr val="dk1"/>
                </a:solidFill>
              </a:rPr>
              <a:t> sebagai berikut.</a:t>
            </a:r>
            <a:endParaRPr lang="en-US" sz="1100" dirty="0">
              <a:solidFill>
                <a:schemeClr val="dk1"/>
              </a:solidFill>
            </a:endParaRP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Terdapat</a:t>
            </a:r>
            <a:r>
              <a:rPr lang="en-US" sz="1300" dirty="0">
                <a:solidFill>
                  <a:schemeClr val="dk1"/>
                </a:solidFill>
              </a:rPr>
              <a:t> </a:t>
            </a:r>
            <a:r>
              <a:rPr lang="en-US" sz="1300" dirty="0" err="1">
                <a:solidFill>
                  <a:schemeClr val="dk1"/>
                </a:solidFill>
              </a:rPr>
              <a:t>fitur</a:t>
            </a:r>
            <a:r>
              <a:rPr lang="en-US" sz="1300" dirty="0">
                <a:solidFill>
                  <a:schemeClr val="dk1"/>
                </a:solidFill>
              </a:rPr>
              <a:t> yang </a:t>
            </a:r>
            <a:r>
              <a:rPr lang="en-US" sz="1300" dirty="0" err="1">
                <a:solidFill>
                  <a:schemeClr val="dk1"/>
                </a:solidFill>
              </a:rPr>
              <a:t>tidak</a:t>
            </a:r>
            <a:r>
              <a:rPr lang="en-US" sz="1300" dirty="0">
                <a:solidFill>
                  <a:schemeClr val="dk1"/>
                </a:solidFill>
              </a:rPr>
              <a:t> </a:t>
            </a:r>
            <a:r>
              <a:rPr lang="en-US" sz="1300" dirty="0" err="1">
                <a:solidFill>
                  <a:schemeClr val="dk1"/>
                </a:solidFill>
              </a:rPr>
              <a:t>memiliki</a:t>
            </a:r>
            <a:r>
              <a:rPr lang="en-US" sz="1300" dirty="0">
                <a:solidFill>
                  <a:schemeClr val="dk1"/>
                </a:solidFill>
              </a:rPr>
              <a:t> </a:t>
            </a:r>
            <a:r>
              <a:rPr lang="en-US" sz="1300" dirty="0" err="1">
                <a:solidFill>
                  <a:schemeClr val="dk1"/>
                </a:solidFill>
              </a:rPr>
              <a:t>nama</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Terdapat</a:t>
            </a:r>
            <a:r>
              <a:rPr lang="en-US" sz="1300" dirty="0">
                <a:solidFill>
                  <a:schemeClr val="dk1"/>
                </a:solidFill>
              </a:rPr>
              <a:t> missing value pada </a:t>
            </a:r>
            <a:r>
              <a:rPr lang="en-US" sz="1300" dirty="0" err="1">
                <a:solidFill>
                  <a:schemeClr val="dk1"/>
                </a:solidFill>
              </a:rPr>
              <a:t>kolom</a:t>
            </a:r>
            <a:r>
              <a:rPr lang="en-US" sz="1300" dirty="0">
                <a:solidFill>
                  <a:schemeClr val="dk1"/>
                </a:solidFill>
              </a:rPr>
              <a:t> 'Daily Time Spent on Site’, 'Area Income’, 'Daily Internet Usage’, dan 'Male’.</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Dalam dataset </a:t>
            </a:r>
            <a:r>
              <a:rPr lang="en-US" sz="1300" dirty="0" err="1">
                <a:solidFill>
                  <a:schemeClr val="dk1"/>
                </a:solidFill>
              </a:rPr>
              <a:t>tidak</a:t>
            </a:r>
            <a:r>
              <a:rPr lang="en-US" sz="1300" dirty="0">
                <a:solidFill>
                  <a:schemeClr val="dk1"/>
                </a:solidFill>
              </a:rPr>
              <a:t> </a:t>
            </a:r>
            <a:r>
              <a:rPr lang="en-US" sz="1300" dirty="0" err="1">
                <a:solidFill>
                  <a:schemeClr val="dk1"/>
                </a:solidFill>
              </a:rPr>
              <a:t>ada</a:t>
            </a:r>
            <a:r>
              <a:rPr lang="en-US" sz="1300" dirty="0">
                <a:solidFill>
                  <a:schemeClr val="dk1"/>
                </a:solidFill>
              </a:rPr>
              <a:t> data yang duplicate.</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Mayoritas</a:t>
            </a:r>
            <a:r>
              <a:rPr lang="en-US" sz="1300" dirty="0">
                <a:solidFill>
                  <a:schemeClr val="dk1"/>
                </a:solidFill>
              </a:rPr>
              <a:t> </a:t>
            </a:r>
            <a:r>
              <a:rPr lang="en-US" sz="1300" dirty="0" err="1">
                <a:solidFill>
                  <a:schemeClr val="dk1"/>
                </a:solidFill>
              </a:rPr>
              <a:t>pengguna</a:t>
            </a:r>
            <a:r>
              <a:rPr lang="en-US" sz="1300" dirty="0">
                <a:solidFill>
                  <a:schemeClr val="dk1"/>
                </a:solidFill>
              </a:rPr>
              <a:t> </a:t>
            </a:r>
            <a:r>
              <a:rPr lang="en-US" sz="1300" dirty="0" err="1">
                <a:solidFill>
                  <a:schemeClr val="dk1"/>
                </a:solidFill>
              </a:rPr>
              <a:t>berada</a:t>
            </a:r>
            <a:r>
              <a:rPr lang="en-US" sz="1300" dirty="0">
                <a:solidFill>
                  <a:schemeClr val="dk1"/>
                </a:solidFill>
              </a:rPr>
              <a:t> di situs </a:t>
            </a:r>
            <a:r>
              <a:rPr lang="en-US" sz="1300" dirty="0" err="1">
                <a:solidFill>
                  <a:schemeClr val="dk1"/>
                </a:solidFill>
              </a:rPr>
              <a:t>antara</a:t>
            </a:r>
            <a:r>
              <a:rPr lang="en-US" sz="1300" dirty="0">
                <a:solidFill>
                  <a:schemeClr val="dk1"/>
                </a:solidFill>
              </a:rPr>
              <a:t> 51.27 dan 78.46 </a:t>
            </a:r>
            <a:r>
              <a:rPr lang="en-US" sz="1300" dirty="0" err="1">
                <a:solidFill>
                  <a:schemeClr val="dk1"/>
                </a:solidFill>
              </a:rPr>
              <a:t>menit</a:t>
            </a:r>
            <a:r>
              <a:rPr lang="en-US" sz="1300" dirty="0">
                <a:solidFill>
                  <a:schemeClr val="dk1"/>
                </a:solidFill>
              </a:rPr>
              <a:t> per </a:t>
            </a:r>
            <a:r>
              <a:rPr lang="en-US" sz="1300" dirty="0" err="1">
                <a:solidFill>
                  <a:schemeClr val="dk1"/>
                </a:solidFill>
              </a:rPr>
              <a:t>hari</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Pengguna</a:t>
            </a:r>
            <a:r>
              <a:rPr lang="en-US" sz="1300" dirty="0">
                <a:solidFill>
                  <a:schemeClr val="dk1"/>
                </a:solidFill>
              </a:rPr>
              <a:t> situs </a:t>
            </a:r>
            <a:r>
              <a:rPr lang="en-US" sz="1300" dirty="0" err="1">
                <a:solidFill>
                  <a:schemeClr val="dk1"/>
                </a:solidFill>
              </a:rPr>
              <a:t>mayoritas</a:t>
            </a:r>
            <a:r>
              <a:rPr lang="en-US" sz="1300" dirty="0">
                <a:solidFill>
                  <a:schemeClr val="dk1"/>
                </a:solidFill>
              </a:rPr>
              <a:t> </a:t>
            </a:r>
            <a:r>
              <a:rPr lang="en-US" sz="1300" dirty="0" err="1">
                <a:solidFill>
                  <a:schemeClr val="dk1"/>
                </a:solidFill>
              </a:rPr>
              <a:t>berusia</a:t>
            </a:r>
            <a:r>
              <a:rPr lang="en-US" sz="1300" dirty="0">
                <a:solidFill>
                  <a:schemeClr val="dk1"/>
                </a:solidFill>
              </a:rPr>
              <a:t> </a:t>
            </a:r>
            <a:r>
              <a:rPr lang="en-US" sz="1300" dirty="0" err="1">
                <a:solidFill>
                  <a:schemeClr val="dk1"/>
                </a:solidFill>
              </a:rPr>
              <a:t>antara</a:t>
            </a:r>
            <a:r>
              <a:rPr lang="en-US" sz="1300" dirty="0">
                <a:solidFill>
                  <a:schemeClr val="dk1"/>
                </a:solidFill>
              </a:rPr>
              <a:t> 29 dan 42 tahun. Ini </a:t>
            </a:r>
            <a:r>
              <a:rPr lang="en-US" sz="1300" dirty="0" err="1">
                <a:solidFill>
                  <a:schemeClr val="dk1"/>
                </a:solidFill>
              </a:rPr>
              <a:t>mengindikasikan</a:t>
            </a:r>
            <a:r>
              <a:rPr lang="en-US" sz="1300" dirty="0">
                <a:solidFill>
                  <a:schemeClr val="dk1"/>
                </a:solidFill>
              </a:rPr>
              <a:t> </a:t>
            </a:r>
            <a:r>
              <a:rPr lang="en-US" sz="1300" dirty="0" err="1">
                <a:solidFill>
                  <a:schemeClr val="dk1"/>
                </a:solidFill>
              </a:rPr>
              <a:t>bahwa</a:t>
            </a:r>
            <a:r>
              <a:rPr lang="en-US" sz="1300" dirty="0">
                <a:solidFill>
                  <a:schemeClr val="dk1"/>
                </a:solidFill>
              </a:rPr>
              <a:t> situs </a:t>
            </a:r>
            <a:r>
              <a:rPr lang="en-US" sz="1300" dirty="0" err="1">
                <a:solidFill>
                  <a:schemeClr val="dk1"/>
                </a:solidFill>
              </a:rPr>
              <a:t>tersebut</a:t>
            </a:r>
            <a:r>
              <a:rPr lang="en-US" sz="1300" dirty="0">
                <a:solidFill>
                  <a:schemeClr val="dk1"/>
                </a:solidFill>
              </a:rPr>
              <a:t> </a:t>
            </a:r>
            <a:r>
              <a:rPr lang="en-US" sz="1300" dirty="0" err="1">
                <a:solidFill>
                  <a:schemeClr val="dk1"/>
                </a:solidFill>
              </a:rPr>
              <a:t>cenderung</a:t>
            </a:r>
            <a:r>
              <a:rPr lang="en-US" sz="1300" dirty="0">
                <a:solidFill>
                  <a:schemeClr val="dk1"/>
                </a:solidFill>
              </a:rPr>
              <a:t> </a:t>
            </a:r>
            <a:r>
              <a:rPr lang="en-US" sz="1300" dirty="0" err="1">
                <a:solidFill>
                  <a:schemeClr val="dk1"/>
                </a:solidFill>
              </a:rPr>
              <a:t>menarik</a:t>
            </a:r>
            <a:r>
              <a:rPr lang="en-US" sz="1300" dirty="0">
                <a:solidFill>
                  <a:schemeClr val="dk1"/>
                </a:solidFill>
              </a:rPr>
              <a:t> </a:t>
            </a:r>
            <a:r>
              <a:rPr lang="en-US" sz="1300" dirty="0" err="1">
                <a:solidFill>
                  <a:schemeClr val="dk1"/>
                </a:solidFill>
              </a:rPr>
              <a:t>perhatian</a:t>
            </a:r>
            <a:r>
              <a:rPr lang="en-US" sz="1300" dirty="0">
                <a:solidFill>
                  <a:schemeClr val="dk1"/>
                </a:solidFill>
              </a:rPr>
              <a:t> kelompok </a:t>
            </a:r>
            <a:r>
              <a:rPr lang="en-US" sz="1300" dirty="0" err="1">
                <a:solidFill>
                  <a:schemeClr val="dk1"/>
                </a:solidFill>
              </a:rPr>
              <a:t>usia</a:t>
            </a:r>
            <a:r>
              <a:rPr lang="en-US" sz="1300" dirty="0">
                <a:solidFill>
                  <a:schemeClr val="dk1"/>
                </a:solidFill>
              </a:rPr>
              <a:t> </a:t>
            </a:r>
            <a:r>
              <a:rPr lang="en-US" sz="1300" dirty="0" err="1">
                <a:solidFill>
                  <a:schemeClr val="dk1"/>
                </a:solidFill>
              </a:rPr>
              <a:t>dewasa</a:t>
            </a:r>
            <a:r>
              <a:rPr lang="en-US" sz="1300" dirty="0">
                <a:solidFill>
                  <a:schemeClr val="dk1"/>
                </a:solidFill>
              </a:rPr>
              <a:t> </a:t>
            </a:r>
            <a:r>
              <a:rPr lang="en-US" sz="1300" dirty="0" err="1">
                <a:solidFill>
                  <a:schemeClr val="dk1"/>
                </a:solidFill>
              </a:rPr>
              <a:t>muda</a:t>
            </a:r>
            <a:r>
              <a:rPr lang="en-US" sz="1300" dirty="0">
                <a:solidFill>
                  <a:schemeClr val="dk1"/>
                </a:solidFill>
              </a:rPr>
              <a:t> </a:t>
            </a:r>
            <a:r>
              <a:rPr lang="en-US" sz="1300" dirty="0" err="1">
                <a:solidFill>
                  <a:schemeClr val="dk1"/>
                </a:solidFill>
              </a:rPr>
              <a:t>hingga</a:t>
            </a:r>
            <a:r>
              <a:rPr lang="en-US" sz="1300" dirty="0">
                <a:solidFill>
                  <a:schemeClr val="dk1"/>
                </a:solidFill>
              </a:rPr>
              <a:t> </a:t>
            </a:r>
            <a:r>
              <a:rPr lang="en-US" sz="1300" dirty="0" err="1">
                <a:solidFill>
                  <a:schemeClr val="dk1"/>
                </a:solidFill>
              </a:rPr>
              <a:t>dewasa</a:t>
            </a:r>
            <a:r>
              <a:rPr lang="en-US" sz="1300" dirty="0">
                <a:solidFill>
                  <a:schemeClr val="dk1"/>
                </a:solidFill>
              </a:rPr>
              <a:t> </a:t>
            </a:r>
            <a:r>
              <a:rPr lang="en-US" sz="1300" dirty="0" err="1">
                <a:solidFill>
                  <a:schemeClr val="dk1"/>
                </a:solidFill>
              </a:rPr>
              <a:t>pertengahan</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Pengguna</a:t>
            </a:r>
            <a:r>
              <a:rPr lang="en-US" sz="1300" dirty="0">
                <a:solidFill>
                  <a:schemeClr val="dk1"/>
                </a:solidFill>
              </a:rPr>
              <a:t> </a:t>
            </a:r>
            <a:r>
              <a:rPr lang="en-US" sz="1300" dirty="0" err="1">
                <a:solidFill>
                  <a:schemeClr val="dk1"/>
                </a:solidFill>
              </a:rPr>
              <a:t>berasal</a:t>
            </a:r>
            <a:r>
              <a:rPr lang="en-US" sz="1300" dirty="0">
                <a:solidFill>
                  <a:schemeClr val="dk1"/>
                </a:solidFill>
              </a:rPr>
              <a:t> </a:t>
            </a:r>
            <a:r>
              <a:rPr lang="en-US" sz="1300" dirty="0" err="1">
                <a:solidFill>
                  <a:schemeClr val="dk1"/>
                </a:solidFill>
              </a:rPr>
              <a:t>dari</a:t>
            </a:r>
            <a:r>
              <a:rPr lang="en-US" sz="1300" dirty="0">
                <a:solidFill>
                  <a:schemeClr val="dk1"/>
                </a:solidFill>
              </a:rPr>
              <a:t> wilayah </a:t>
            </a:r>
            <a:r>
              <a:rPr lang="en-US" sz="1300" dirty="0" err="1">
                <a:solidFill>
                  <a:schemeClr val="dk1"/>
                </a:solidFill>
              </a:rPr>
              <a:t>dengan</a:t>
            </a:r>
            <a:r>
              <a:rPr lang="en-US" sz="1300" dirty="0">
                <a:solidFill>
                  <a:schemeClr val="dk1"/>
                </a:solidFill>
              </a:rPr>
              <a:t> </a:t>
            </a:r>
            <a:r>
              <a:rPr lang="en-US" sz="1300" dirty="0" err="1">
                <a:solidFill>
                  <a:schemeClr val="dk1"/>
                </a:solidFill>
              </a:rPr>
              <a:t>tingkat</a:t>
            </a:r>
            <a:r>
              <a:rPr lang="en-US" sz="1300" dirty="0">
                <a:solidFill>
                  <a:schemeClr val="dk1"/>
                </a:solidFill>
              </a:rPr>
              <a:t> </a:t>
            </a:r>
            <a:r>
              <a:rPr lang="en-US" sz="1300" dirty="0" err="1">
                <a:solidFill>
                  <a:schemeClr val="dk1"/>
                </a:solidFill>
              </a:rPr>
              <a:t>ekonomi</a:t>
            </a:r>
            <a:r>
              <a:rPr lang="en-US" sz="1300" dirty="0">
                <a:solidFill>
                  <a:schemeClr val="dk1"/>
                </a:solidFill>
              </a:rPr>
              <a:t> yang </a:t>
            </a:r>
            <a:r>
              <a:rPr lang="en-US" sz="1300" dirty="0" err="1">
                <a:solidFill>
                  <a:schemeClr val="dk1"/>
                </a:solidFill>
              </a:rPr>
              <a:t>bervariasi</a:t>
            </a:r>
            <a:r>
              <a:rPr lang="en-US" sz="1300" dirty="0">
                <a:solidFill>
                  <a:schemeClr val="dk1"/>
                </a:solidFill>
              </a:rPr>
              <a:t>, </a:t>
            </a:r>
            <a:r>
              <a:rPr lang="en-US" sz="1300" dirty="0" err="1">
                <a:solidFill>
                  <a:schemeClr val="dk1"/>
                </a:solidFill>
              </a:rPr>
              <a:t>tetapi</a:t>
            </a:r>
            <a:r>
              <a:rPr lang="en-US" sz="1300" dirty="0">
                <a:solidFill>
                  <a:schemeClr val="dk1"/>
                </a:solidFill>
              </a:rPr>
              <a:t> </a:t>
            </a:r>
            <a:r>
              <a:rPr lang="en-US" sz="1300" dirty="0" err="1">
                <a:solidFill>
                  <a:schemeClr val="dk1"/>
                </a:solidFill>
              </a:rPr>
              <a:t>mayoritas</a:t>
            </a:r>
            <a:r>
              <a:rPr lang="en-US" sz="1300" dirty="0">
                <a:solidFill>
                  <a:schemeClr val="dk1"/>
                </a:solidFill>
              </a:rPr>
              <a:t> </a:t>
            </a:r>
            <a:r>
              <a:rPr lang="en-US" sz="1300" dirty="0" err="1">
                <a:solidFill>
                  <a:schemeClr val="dk1"/>
                </a:solidFill>
              </a:rPr>
              <a:t>berada</a:t>
            </a:r>
            <a:r>
              <a:rPr lang="en-US" sz="1300" dirty="0">
                <a:solidFill>
                  <a:schemeClr val="dk1"/>
                </a:solidFill>
              </a:rPr>
              <a:t> di wilayah </a:t>
            </a:r>
            <a:r>
              <a:rPr lang="en-US" sz="1300" dirty="0" err="1">
                <a:solidFill>
                  <a:schemeClr val="dk1"/>
                </a:solidFill>
              </a:rPr>
              <a:t>dengan</a:t>
            </a:r>
            <a:r>
              <a:rPr lang="en-US" sz="1300" dirty="0">
                <a:solidFill>
                  <a:schemeClr val="dk1"/>
                </a:solidFill>
              </a:rPr>
              <a:t> </a:t>
            </a:r>
            <a:r>
              <a:rPr lang="en-US" sz="1300" dirty="0" err="1">
                <a:solidFill>
                  <a:schemeClr val="dk1"/>
                </a:solidFill>
              </a:rPr>
              <a:t>pendapatan</a:t>
            </a:r>
            <a:r>
              <a:rPr lang="en-US" sz="1300" dirty="0">
                <a:solidFill>
                  <a:schemeClr val="dk1"/>
                </a:solidFill>
              </a:rPr>
              <a:t> </a:t>
            </a:r>
            <a:r>
              <a:rPr lang="en-US" sz="1300" dirty="0" err="1">
                <a:solidFill>
                  <a:schemeClr val="dk1"/>
                </a:solidFill>
              </a:rPr>
              <a:t>antara</a:t>
            </a:r>
            <a:r>
              <a:rPr lang="en-US" sz="1300" dirty="0">
                <a:solidFill>
                  <a:schemeClr val="dk1"/>
                </a:solidFill>
              </a:rPr>
              <a:t> 328 </a:t>
            </a:r>
            <a:r>
              <a:rPr lang="en-US" sz="1300" dirty="0" err="1">
                <a:solidFill>
                  <a:schemeClr val="dk1"/>
                </a:solidFill>
              </a:rPr>
              <a:t>juta</a:t>
            </a:r>
            <a:r>
              <a:rPr lang="en-US" sz="1300" dirty="0">
                <a:solidFill>
                  <a:schemeClr val="dk1"/>
                </a:solidFill>
              </a:rPr>
              <a:t> </a:t>
            </a:r>
            <a:r>
              <a:rPr lang="en-US" sz="1300" dirty="0" err="1">
                <a:solidFill>
                  <a:schemeClr val="dk1"/>
                </a:solidFill>
              </a:rPr>
              <a:t>hingga</a:t>
            </a:r>
            <a:r>
              <a:rPr lang="en-US" sz="1300" dirty="0">
                <a:solidFill>
                  <a:schemeClr val="dk1"/>
                </a:solidFill>
              </a:rPr>
              <a:t> 458 </a:t>
            </a:r>
            <a:r>
              <a:rPr lang="en-US" sz="1300" dirty="0" err="1">
                <a:solidFill>
                  <a:schemeClr val="dk1"/>
                </a:solidFill>
              </a:rPr>
              <a:t>juta</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Sebagian besar </a:t>
            </a:r>
            <a:r>
              <a:rPr lang="en-US" sz="1300" dirty="0" err="1">
                <a:solidFill>
                  <a:schemeClr val="dk1"/>
                </a:solidFill>
              </a:rPr>
              <a:t>pengguna</a:t>
            </a:r>
            <a:r>
              <a:rPr lang="en-US" sz="1300" dirty="0">
                <a:solidFill>
                  <a:schemeClr val="dk1"/>
                </a:solidFill>
              </a:rPr>
              <a:t> </a:t>
            </a:r>
            <a:r>
              <a:rPr lang="en-US" sz="1300" dirty="0" err="1">
                <a:solidFill>
                  <a:schemeClr val="dk1"/>
                </a:solidFill>
              </a:rPr>
              <a:t>menggunakan</a:t>
            </a:r>
            <a:r>
              <a:rPr lang="en-US" sz="1300" dirty="0">
                <a:solidFill>
                  <a:schemeClr val="dk1"/>
                </a:solidFill>
              </a:rPr>
              <a:t> internet </a:t>
            </a:r>
            <a:r>
              <a:rPr lang="en-US" sz="1300" dirty="0" err="1">
                <a:solidFill>
                  <a:schemeClr val="dk1"/>
                </a:solidFill>
              </a:rPr>
              <a:t>antara</a:t>
            </a:r>
            <a:r>
              <a:rPr lang="en-US" sz="1300" dirty="0">
                <a:solidFill>
                  <a:schemeClr val="dk1"/>
                </a:solidFill>
              </a:rPr>
              <a:t> 138.71 </a:t>
            </a:r>
            <a:r>
              <a:rPr lang="en-US" sz="1300" dirty="0" err="1">
                <a:solidFill>
                  <a:schemeClr val="dk1"/>
                </a:solidFill>
              </a:rPr>
              <a:t>hingga</a:t>
            </a:r>
            <a:r>
              <a:rPr lang="en-US" sz="1300" dirty="0">
                <a:solidFill>
                  <a:schemeClr val="dk1"/>
                </a:solidFill>
              </a:rPr>
              <a:t> 218.79 </a:t>
            </a:r>
            <a:r>
              <a:rPr lang="en-US" sz="1300" dirty="0" err="1">
                <a:solidFill>
                  <a:schemeClr val="dk1"/>
                </a:solidFill>
              </a:rPr>
              <a:t>menit</a:t>
            </a:r>
            <a:r>
              <a:rPr lang="en-US" sz="1300" dirty="0">
                <a:solidFill>
                  <a:schemeClr val="dk1"/>
                </a:solidFill>
              </a:rPr>
              <a:t> per </a:t>
            </a:r>
            <a:r>
              <a:rPr lang="en-US" sz="1300" dirty="0" err="1">
                <a:solidFill>
                  <a:schemeClr val="dk1"/>
                </a:solidFill>
              </a:rPr>
              <a:t>hari</a:t>
            </a:r>
            <a:r>
              <a:rPr lang="en-US" sz="1300" dirty="0">
                <a:solidFill>
                  <a:schemeClr val="dk1"/>
                </a:solidFill>
              </a:rPr>
              <a:t>. Ini </a:t>
            </a:r>
            <a:r>
              <a:rPr lang="en-US" sz="1300" dirty="0" err="1">
                <a:solidFill>
                  <a:schemeClr val="dk1"/>
                </a:solidFill>
              </a:rPr>
              <a:t>mengindikasikan</a:t>
            </a:r>
            <a:r>
              <a:rPr lang="en-US" sz="1300" dirty="0">
                <a:solidFill>
                  <a:schemeClr val="dk1"/>
                </a:solidFill>
              </a:rPr>
              <a:t> </a:t>
            </a:r>
            <a:r>
              <a:rPr lang="en-US" sz="1300" dirty="0" err="1">
                <a:solidFill>
                  <a:schemeClr val="dk1"/>
                </a:solidFill>
              </a:rPr>
              <a:t>bahwa</a:t>
            </a:r>
            <a:r>
              <a:rPr lang="en-US" sz="1300" dirty="0">
                <a:solidFill>
                  <a:schemeClr val="dk1"/>
                </a:solidFill>
              </a:rPr>
              <a:t> </a:t>
            </a:r>
            <a:r>
              <a:rPr lang="en-US" sz="1300" dirty="0" err="1">
                <a:solidFill>
                  <a:schemeClr val="dk1"/>
                </a:solidFill>
              </a:rPr>
              <a:t>kebanyakan</a:t>
            </a:r>
            <a:r>
              <a:rPr lang="en-US" sz="1300" dirty="0">
                <a:solidFill>
                  <a:schemeClr val="dk1"/>
                </a:solidFill>
              </a:rPr>
              <a:t> </a:t>
            </a:r>
            <a:r>
              <a:rPr lang="en-US" sz="1300" dirty="0" err="1">
                <a:solidFill>
                  <a:schemeClr val="dk1"/>
                </a:solidFill>
              </a:rPr>
              <a:t>pengguna</a:t>
            </a:r>
            <a:r>
              <a:rPr lang="en-US" sz="1300" dirty="0">
                <a:solidFill>
                  <a:schemeClr val="dk1"/>
                </a:solidFill>
              </a:rPr>
              <a:t> </a:t>
            </a:r>
            <a:r>
              <a:rPr lang="en-US" sz="1300" dirty="0" err="1">
                <a:solidFill>
                  <a:schemeClr val="dk1"/>
                </a:solidFill>
              </a:rPr>
              <a:t>cukup</a:t>
            </a:r>
            <a:r>
              <a:rPr lang="en-US" sz="1300" dirty="0">
                <a:solidFill>
                  <a:schemeClr val="dk1"/>
                </a:solidFill>
              </a:rPr>
              <a:t> </a:t>
            </a:r>
            <a:r>
              <a:rPr lang="en-US" sz="1300" dirty="0" err="1">
                <a:solidFill>
                  <a:schemeClr val="dk1"/>
                </a:solidFill>
              </a:rPr>
              <a:t>aktif</a:t>
            </a:r>
            <a:r>
              <a:rPr lang="en-US" sz="1300" dirty="0">
                <a:solidFill>
                  <a:schemeClr val="dk1"/>
                </a:solidFill>
              </a:rPr>
              <a:t> di internet </a:t>
            </a:r>
            <a:r>
              <a:rPr lang="en-US" sz="1300" dirty="0" err="1">
                <a:solidFill>
                  <a:schemeClr val="dk1"/>
                </a:solidFill>
              </a:rPr>
              <a:t>dengan</a:t>
            </a:r>
            <a:r>
              <a:rPr lang="en-US" sz="1300" dirty="0">
                <a:solidFill>
                  <a:schemeClr val="dk1"/>
                </a:solidFill>
              </a:rPr>
              <a:t> </a:t>
            </a:r>
            <a:r>
              <a:rPr lang="en-US" sz="1300" dirty="0" err="1">
                <a:solidFill>
                  <a:schemeClr val="dk1"/>
                </a:solidFill>
              </a:rPr>
              <a:t>penggunaan</a:t>
            </a:r>
            <a:r>
              <a:rPr lang="en-US" sz="1300" dirty="0">
                <a:solidFill>
                  <a:schemeClr val="dk1"/>
                </a:solidFill>
              </a:rPr>
              <a:t> internet </a:t>
            </a:r>
            <a:r>
              <a:rPr lang="en-US" sz="1300" dirty="0" err="1">
                <a:solidFill>
                  <a:schemeClr val="dk1"/>
                </a:solidFill>
              </a:rPr>
              <a:t>harian</a:t>
            </a:r>
            <a:r>
              <a:rPr lang="en-US" sz="1300" dirty="0">
                <a:solidFill>
                  <a:schemeClr val="dk1"/>
                </a:solidFill>
              </a:rPr>
              <a:t> yang </a:t>
            </a:r>
            <a:r>
              <a:rPr lang="en-US" sz="1300" dirty="0" err="1">
                <a:solidFill>
                  <a:schemeClr val="dk1"/>
                </a:solidFill>
              </a:rPr>
              <a:t>tinggi</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Mayoritas</a:t>
            </a:r>
            <a:r>
              <a:rPr lang="en-US" sz="1300" dirty="0">
                <a:solidFill>
                  <a:schemeClr val="dk1"/>
                </a:solidFill>
              </a:rPr>
              <a:t> </a:t>
            </a:r>
            <a:r>
              <a:rPr lang="en-US" sz="1300" dirty="0" err="1">
                <a:solidFill>
                  <a:schemeClr val="dk1"/>
                </a:solidFill>
              </a:rPr>
              <a:t>pengguna</a:t>
            </a:r>
            <a:r>
              <a:rPr lang="en-US" sz="1300" dirty="0">
                <a:solidFill>
                  <a:schemeClr val="dk1"/>
                </a:solidFill>
              </a:rPr>
              <a:t> adalah </a:t>
            </a:r>
            <a:r>
              <a:rPr lang="en-US" sz="1300" dirty="0" err="1">
                <a:solidFill>
                  <a:schemeClr val="dk1"/>
                </a:solidFill>
              </a:rPr>
              <a:t>perempuan</a:t>
            </a:r>
            <a:r>
              <a:rPr lang="en-US" sz="1300" dirty="0">
                <a:solidFill>
                  <a:schemeClr val="dk1"/>
                </a:solidFill>
              </a:rPr>
              <a:t>, </a:t>
            </a:r>
            <a:r>
              <a:rPr lang="en-US" sz="1300" dirty="0" err="1">
                <a:solidFill>
                  <a:schemeClr val="dk1"/>
                </a:solidFill>
              </a:rPr>
              <a:t>sekitar</a:t>
            </a:r>
            <a:r>
              <a:rPr lang="en-US" sz="1300" dirty="0">
                <a:solidFill>
                  <a:schemeClr val="dk1"/>
                </a:solidFill>
              </a:rPr>
              <a:t> 52% </a:t>
            </a:r>
            <a:r>
              <a:rPr lang="en-US" sz="1300" dirty="0" err="1">
                <a:solidFill>
                  <a:schemeClr val="dk1"/>
                </a:solidFill>
              </a:rPr>
              <a:t>dari</a:t>
            </a:r>
            <a:r>
              <a:rPr lang="en-US" sz="1300" dirty="0">
                <a:solidFill>
                  <a:schemeClr val="dk1"/>
                </a:solidFill>
              </a:rPr>
              <a:t> total data. Ini </a:t>
            </a:r>
            <a:r>
              <a:rPr lang="en-US" sz="1300" dirty="0" err="1">
                <a:solidFill>
                  <a:schemeClr val="dk1"/>
                </a:solidFill>
              </a:rPr>
              <a:t>menunjukkan</a:t>
            </a:r>
            <a:r>
              <a:rPr lang="en-US" sz="1300" dirty="0">
                <a:solidFill>
                  <a:schemeClr val="dk1"/>
                </a:solidFill>
              </a:rPr>
              <a:t> </a:t>
            </a:r>
            <a:r>
              <a:rPr lang="en-US" sz="1300" dirty="0" err="1">
                <a:solidFill>
                  <a:schemeClr val="dk1"/>
                </a:solidFill>
              </a:rPr>
              <a:t>bahwa</a:t>
            </a:r>
            <a:r>
              <a:rPr lang="en-US" sz="1300" dirty="0">
                <a:solidFill>
                  <a:schemeClr val="dk1"/>
                </a:solidFill>
              </a:rPr>
              <a:t> </a:t>
            </a:r>
            <a:r>
              <a:rPr lang="en-US" sz="1300" dirty="0" err="1">
                <a:solidFill>
                  <a:schemeClr val="dk1"/>
                </a:solidFill>
              </a:rPr>
              <a:t>perempuan</a:t>
            </a:r>
            <a:r>
              <a:rPr lang="en-US" sz="1300" dirty="0">
                <a:solidFill>
                  <a:schemeClr val="dk1"/>
                </a:solidFill>
              </a:rPr>
              <a:t> mungkin lebih </a:t>
            </a:r>
            <a:r>
              <a:rPr lang="en-US" sz="1300" dirty="0" err="1">
                <a:solidFill>
                  <a:schemeClr val="dk1"/>
                </a:solidFill>
              </a:rPr>
              <a:t>banyak</a:t>
            </a:r>
            <a:r>
              <a:rPr lang="en-US" sz="1300" dirty="0">
                <a:solidFill>
                  <a:schemeClr val="dk1"/>
                </a:solidFill>
              </a:rPr>
              <a:t> </a:t>
            </a:r>
            <a:r>
              <a:rPr lang="en-US" sz="1300" dirty="0" err="1">
                <a:solidFill>
                  <a:schemeClr val="dk1"/>
                </a:solidFill>
              </a:rPr>
              <a:t>berinteraksi</a:t>
            </a:r>
            <a:r>
              <a:rPr lang="en-US" sz="1300" dirty="0">
                <a:solidFill>
                  <a:schemeClr val="dk1"/>
                </a:solidFill>
              </a:rPr>
              <a:t> </a:t>
            </a:r>
            <a:r>
              <a:rPr lang="en-US" sz="1300" dirty="0" err="1">
                <a:solidFill>
                  <a:schemeClr val="dk1"/>
                </a:solidFill>
              </a:rPr>
              <a:t>dengan</a:t>
            </a:r>
            <a:r>
              <a:rPr lang="en-US" sz="1300" dirty="0">
                <a:solidFill>
                  <a:schemeClr val="dk1"/>
                </a:solidFill>
              </a:rPr>
              <a:t> situs </a:t>
            </a:r>
            <a:r>
              <a:rPr lang="en-US" sz="1300" dirty="0" err="1">
                <a:solidFill>
                  <a:schemeClr val="dk1"/>
                </a:solidFill>
              </a:rPr>
              <a:t>atau</a:t>
            </a:r>
            <a:r>
              <a:rPr lang="en-US" sz="1300" dirty="0">
                <a:solidFill>
                  <a:schemeClr val="dk1"/>
                </a:solidFill>
              </a:rPr>
              <a:t> </a:t>
            </a:r>
            <a:r>
              <a:rPr lang="en-US" sz="1300" dirty="0" err="1">
                <a:solidFill>
                  <a:schemeClr val="dk1"/>
                </a:solidFill>
              </a:rPr>
              <a:t>iklan</a:t>
            </a:r>
            <a:r>
              <a:rPr lang="en-US" sz="1300" dirty="0">
                <a:solidFill>
                  <a:schemeClr val="dk1"/>
                </a:solidFill>
              </a:rPr>
              <a:t>, yang bisa </a:t>
            </a:r>
            <a:r>
              <a:rPr lang="en-US" sz="1300" dirty="0" err="1">
                <a:solidFill>
                  <a:schemeClr val="dk1"/>
                </a:solidFill>
              </a:rPr>
              <a:t>jadi</a:t>
            </a:r>
            <a:r>
              <a:rPr lang="en-US" sz="1300" dirty="0">
                <a:solidFill>
                  <a:schemeClr val="dk1"/>
                </a:solidFill>
              </a:rPr>
              <a:t> </a:t>
            </a:r>
            <a:r>
              <a:rPr lang="en-US" sz="1300" dirty="0" err="1">
                <a:solidFill>
                  <a:schemeClr val="dk1"/>
                </a:solidFill>
              </a:rPr>
              <a:t>pertimbangan</a:t>
            </a:r>
            <a:r>
              <a:rPr lang="en-US" sz="1300" dirty="0">
                <a:solidFill>
                  <a:schemeClr val="dk1"/>
                </a:solidFill>
              </a:rPr>
              <a:t> dalam </a:t>
            </a:r>
            <a:r>
              <a:rPr lang="en-US" sz="1300" dirty="0" err="1">
                <a:solidFill>
                  <a:schemeClr val="dk1"/>
                </a:solidFill>
              </a:rPr>
              <a:t>strategi</a:t>
            </a:r>
            <a:r>
              <a:rPr lang="en-US" sz="1300" dirty="0">
                <a:solidFill>
                  <a:schemeClr val="dk1"/>
                </a:solidFill>
              </a:rPr>
              <a:t> marketing </a:t>
            </a:r>
            <a:r>
              <a:rPr lang="en-US" sz="1300" dirty="0" err="1">
                <a:solidFill>
                  <a:schemeClr val="dk1"/>
                </a:solidFill>
              </a:rPr>
              <a:t>perusahaan</a:t>
            </a:r>
            <a:r>
              <a:rPr lang="en-US" sz="1300" dirty="0">
                <a:solidFill>
                  <a:schemeClr val="dk1"/>
                </a:solidFill>
              </a:rPr>
              <a:t>.</a:t>
            </a:r>
          </a:p>
          <a:p>
            <a:pPr lvl="1" indent="-323850">
              <a:lnSpc>
                <a:spcPct val="170000"/>
              </a:lnSpc>
              <a:buClr>
                <a:schemeClr val="dk1"/>
              </a:buClr>
              <a:buSzPts val="1500"/>
              <a:buFont typeface="Courier New" panose="02070309020205020404" pitchFamily="49" charset="0"/>
              <a:buChar char="o"/>
            </a:pPr>
            <a:r>
              <a:rPr lang="en-US" sz="1300" dirty="0">
                <a:solidFill>
                  <a:schemeClr val="dk1"/>
                </a:solidFill>
              </a:rPr>
              <a:t>Kota Surabaya dan </a:t>
            </a:r>
            <a:r>
              <a:rPr lang="en-US" sz="1300" dirty="0" err="1">
                <a:solidFill>
                  <a:schemeClr val="dk1"/>
                </a:solidFill>
              </a:rPr>
              <a:t>provinsi</a:t>
            </a:r>
            <a:r>
              <a:rPr lang="en-US" sz="1300" dirty="0">
                <a:solidFill>
                  <a:schemeClr val="dk1"/>
                </a:solidFill>
              </a:rPr>
              <a:t> DKI Jakarta merupakan </a:t>
            </a:r>
            <a:r>
              <a:rPr lang="en-US" sz="1300" dirty="0" err="1">
                <a:solidFill>
                  <a:schemeClr val="dk1"/>
                </a:solidFill>
              </a:rPr>
              <a:t>asal</a:t>
            </a:r>
            <a:r>
              <a:rPr lang="en-US" sz="1300" dirty="0">
                <a:solidFill>
                  <a:schemeClr val="dk1"/>
                </a:solidFill>
              </a:rPr>
              <a:t> </a:t>
            </a:r>
            <a:r>
              <a:rPr lang="en-US" sz="1300" dirty="0" err="1">
                <a:solidFill>
                  <a:schemeClr val="dk1"/>
                </a:solidFill>
              </a:rPr>
              <a:t>pengguna</a:t>
            </a:r>
            <a:r>
              <a:rPr lang="en-US" sz="1300" dirty="0">
                <a:solidFill>
                  <a:schemeClr val="dk1"/>
                </a:solidFill>
              </a:rPr>
              <a:t> yang paling </a:t>
            </a:r>
            <a:r>
              <a:rPr lang="en-US" sz="1300" dirty="0" err="1">
                <a:solidFill>
                  <a:schemeClr val="dk1"/>
                </a:solidFill>
              </a:rPr>
              <a:t>banyak</a:t>
            </a:r>
            <a:r>
              <a:rPr lang="en-US" sz="1300" dirty="0">
                <a:solidFill>
                  <a:schemeClr val="dk1"/>
                </a:solidFill>
              </a:rPr>
              <a:t>. </a:t>
            </a:r>
          </a:p>
          <a:p>
            <a:pPr lvl="1" indent="-323850">
              <a:lnSpc>
                <a:spcPct val="170000"/>
              </a:lnSpc>
              <a:buClr>
                <a:schemeClr val="dk1"/>
              </a:buClr>
              <a:buSzPts val="1500"/>
              <a:buFont typeface="Courier New" panose="02070309020205020404" pitchFamily="49" charset="0"/>
              <a:buChar char="o"/>
            </a:pPr>
            <a:r>
              <a:rPr lang="en-US" sz="1300" dirty="0" err="1">
                <a:solidFill>
                  <a:schemeClr val="dk1"/>
                </a:solidFill>
              </a:rPr>
              <a:t>Kategori</a:t>
            </a:r>
            <a:r>
              <a:rPr lang="en-US" sz="1300" dirty="0">
                <a:solidFill>
                  <a:schemeClr val="dk1"/>
                </a:solidFill>
              </a:rPr>
              <a:t> </a:t>
            </a:r>
            <a:r>
              <a:rPr lang="en-US" sz="1300" dirty="0" err="1">
                <a:solidFill>
                  <a:schemeClr val="dk1"/>
                </a:solidFill>
              </a:rPr>
              <a:t>iklan</a:t>
            </a:r>
            <a:r>
              <a:rPr lang="en-US" sz="1300" dirty="0">
                <a:solidFill>
                  <a:schemeClr val="dk1"/>
                </a:solidFill>
              </a:rPr>
              <a:t> </a:t>
            </a:r>
            <a:r>
              <a:rPr lang="en-US" sz="1300" dirty="0" err="1">
                <a:solidFill>
                  <a:schemeClr val="dk1"/>
                </a:solidFill>
              </a:rPr>
              <a:t>Otomotif</a:t>
            </a:r>
            <a:r>
              <a:rPr lang="en-US" sz="1300" dirty="0">
                <a:solidFill>
                  <a:schemeClr val="dk1"/>
                </a:solidFill>
              </a:rPr>
              <a:t> adalah yang paling </a:t>
            </a:r>
            <a:r>
              <a:rPr lang="en-US" sz="1300" dirty="0" err="1">
                <a:solidFill>
                  <a:schemeClr val="dk1"/>
                </a:solidFill>
              </a:rPr>
              <a:t>sering</a:t>
            </a:r>
            <a:r>
              <a:rPr lang="en-US" sz="1300" dirty="0">
                <a:solidFill>
                  <a:schemeClr val="dk1"/>
                </a:solidFill>
              </a:rPr>
              <a:t> </a:t>
            </a:r>
            <a:r>
              <a:rPr lang="en-US" sz="1300" dirty="0" err="1">
                <a:solidFill>
                  <a:schemeClr val="dk1"/>
                </a:solidFill>
              </a:rPr>
              <a:t>dilihat</a:t>
            </a:r>
            <a:r>
              <a:rPr lang="en-US" sz="1300" dirty="0">
                <a:solidFill>
                  <a:schemeClr val="dk1"/>
                </a:solidFill>
              </a:rPr>
              <a:t> </a:t>
            </a:r>
            <a:r>
              <a:rPr lang="en-US" sz="1300" dirty="0" err="1">
                <a:solidFill>
                  <a:schemeClr val="dk1"/>
                </a:solidFill>
              </a:rPr>
              <a:t>atau</a:t>
            </a:r>
            <a:r>
              <a:rPr lang="en-US" sz="1300" dirty="0">
                <a:solidFill>
                  <a:schemeClr val="dk1"/>
                </a:solidFill>
              </a:rPr>
              <a:t> </a:t>
            </a:r>
            <a:r>
              <a:rPr lang="en-US" sz="1300" dirty="0" err="1">
                <a:solidFill>
                  <a:schemeClr val="dk1"/>
                </a:solidFill>
              </a:rPr>
              <a:t>diklik</a:t>
            </a:r>
            <a:r>
              <a:rPr lang="en-US" sz="1300" dirty="0">
                <a:solidFill>
                  <a:schemeClr val="dk1"/>
                </a:solidFill>
              </a:rPr>
              <a:t> oleh </a:t>
            </a:r>
            <a:r>
              <a:rPr lang="en-US" sz="1300" dirty="0" err="1">
                <a:solidFill>
                  <a:schemeClr val="dk1"/>
                </a:solidFill>
              </a:rPr>
              <a:t>pengguna</a:t>
            </a:r>
            <a:r>
              <a:rPr lang="en-US" sz="1300" dirty="0">
                <a:solidFill>
                  <a:schemeClr val="dk1"/>
                </a:solidFill>
              </a:rPr>
              <a:t>.</a:t>
            </a:r>
          </a:p>
          <a:p>
            <a:pPr marL="457200" lvl="0" indent="-323850" algn="l" rtl="0">
              <a:spcBef>
                <a:spcPts val="0"/>
              </a:spcBef>
              <a:spcAft>
                <a:spcPts val="0"/>
              </a:spcAft>
              <a:buClr>
                <a:schemeClr val="dk1"/>
              </a:buClr>
              <a:buSzPts val="1500"/>
              <a:buChar char="●"/>
            </a:pPr>
            <a:endParaRPr lang="en-US" sz="1500" dirty="0">
              <a:solidFill>
                <a:schemeClr val="dk1"/>
              </a:solidFill>
            </a:endParaRPr>
          </a:p>
        </p:txBody>
      </p:sp>
      <p:sp>
        <p:nvSpPr>
          <p:cNvPr id="5" name="Google Shape;115;p27">
            <a:extLst>
              <a:ext uri="{FF2B5EF4-FFF2-40B4-BE49-F238E27FC236}">
                <a16:creationId xmlns:a16="http://schemas.microsoft.com/office/drawing/2014/main" id="{552CEBCD-AF35-4763-9384-B144C30D10C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Age vs Daily Internet Usage</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Titik-titik</a:t>
            </a:r>
            <a:r>
              <a:rPr lang="en-US" sz="1200" dirty="0">
                <a:solidFill>
                  <a:schemeClr val="dk1"/>
                </a:solidFill>
              </a:rPr>
              <a:t> data </a:t>
            </a:r>
            <a:r>
              <a:rPr lang="en-US" sz="1200" dirty="0" err="1">
                <a:solidFill>
                  <a:schemeClr val="dk1"/>
                </a:solidFill>
              </a:rPr>
              <a:t>tersebar</a:t>
            </a:r>
            <a:r>
              <a:rPr lang="en-US" sz="1200" dirty="0">
                <a:solidFill>
                  <a:schemeClr val="dk1"/>
                </a:solidFill>
              </a:rPr>
              <a:t> </a:t>
            </a:r>
            <a:r>
              <a:rPr lang="en-US" sz="1200" dirty="0" err="1">
                <a:solidFill>
                  <a:schemeClr val="dk1"/>
                </a:solidFill>
              </a:rPr>
              <a:t>cukup</a:t>
            </a:r>
            <a:r>
              <a:rPr lang="en-US" sz="1200" dirty="0">
                <a:solidFill>
                  <a:schemeClr val="dk1"/>
                </a:solidFill>
              </a:rPr>
              <a:t> </a:t>
            </a:r>
            <a:r>
              <a:rPr lang="en-US" sz="1200" dirty="0" err="1">
                <a:solidFill>
                  <a:schemeClr val="dk1"/>
                </a:solidFill>
              </a:rPr>
              <a:t>merata</a:t>
            </a:r>
            <a:r>
              <a:rPr lang="en-US" sz="1200" dirty="0">
                <a:solidFill>
                  <a:schemeClr val="dk1"/>
                </a:solidFill>
              </a:rPr>
              <a:t> </a:t>
            </a:r>
            <a:r>
              <a:rPr lang="en-US" sz="1200" dirty="0" err="1">
                <a:solidFill>
                  <a:schemeClr val="dk1"/>
                </a:solidFill>
              </a:rPr>
              <a:t>tanpa</a:t>
            </a:r>
            <a:r>
              <a:rPr lang="en-US" sz="1200" dirty="0">
                <a:solidFill>
                  <a:schemeClr val="dk1"/>
                </a:solidFill>
              </a:rPr>
              <a:t> </a:t>
            </a:r>
            <a:r>
              <a:rPr lang="en-US" sz="1200" dirty="0" err="1">
                <a:solidFill>
                  <a:schemeClr val="dk1"/>
                </a:solidFill>
              </a:rPr>
              <a:t>membentuk</a:t>
            </a:r>
            <a:r>
              <a:rPr lang="en-US" sz="1200" dirty="0">
                <a:solidFill>
                  <a:schemeClr val="dk1"/>
                </a:solidFill>
              </a:rPr>
              <a:t> </a:t>
            </a:r>
            <a:r>
              <a:rPr lang="en-US" sz="1200" dirty="0" err="1">
                <a:solidFill>
                  <a:schemeClr val="dk1"/>
                </a:solidFill>
              </a:rPr>
              <a:t>pola</a:t>
            </a:r>
            <a:r>
              <a:rPr lang="en-US" sz="1200" dirty="0">
                <a:solidFill>
                  <a:schemeClr val="dk1"/>
                </a:solidFill>
              </a:rPr>
              <a:t> </a:t>
            </a:r>
            <a:r>
              <a:rPr lang="en-US" sz="1200" dirty="0" err="1">
                <a:solidFill>
                  <a:schemeClr val="dk1"/>
                </a:solidFill>
              </a:rPr>
              <a:t>garis</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kurva</a:t>
            </a:r>
            <a:r>
              <a:rPr lang="en-US" sz="1200" dirty="0">
                <a:solidFill>
                  <a:schemeClr val="dk1"/>
                </a:solidFill>
              </a:rPr>
              <a:t> yang jelas. Ini </a:t>
            </a:r>
            <a:r>
              <a:rPr lang="en-US" sz="1200" dirty="0" err="1">
                <a:solidFill>
                  <a:schemeClr val="dk1"/>
                </a:solidFill>
              </a:rPr>
              <a:t>mengindikasikan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hubungan</a:t>
            </a:r>
            <a:r>
              <a:rPr lang="en-US" sz="1200" dirty="0">
                <a:solidFill>
                  <a:schemeClr val="dk1"/>
                </a:solidFill>
              </a:rPr>
              <a:t> linier yang </a:t>
            </a:r>
            <a:r>
              <a:rPr lang="en-US" sz="1200" dirty="0" err="1">
                <a:solidFill>
                  <a:schemeClr val="dk1"/>
                </a:solidFill>
              </a:rPr>
              <a:t>kuat</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dalam </a:t>
            </a:r>
            <a:r>
              <a:rPr lang="en-US" sz="1200" dirty="0" err="1">
                <a:solidFill>
                  <a:schemeClr val="dk1"/>
                </a:solidFill>
              </a:rPr>
              <a:t>menentukan</a:t>
            </a:r>
            <a:r>
              <a:rPr lang="en-US" sz="1200" dirty="0">
                <a:solidFill>
                  <a:schemeClr val="dk1"/>
                </a:solidFill>
              </a:rPr>
              <a:t> </a:t>
            </a:r>
            <a:r>
              <a:rPr lang="en-US" sz="1200" dirty="0" err="1">
                <a:solidFill>
                  <a:schemeClr val="dk1"/>
                </a:solidFill>
              </a:rPr>
              <a:t>apakah</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akan</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tidak</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Kedua</a:t>
            </a:r>
            <a:r>
              <a:rPr lang="en-US" sz="1200" dirty="0">
                <a:solidFill>
                  <a:schemeClr val="dk1"/>
                </a:solidFill>
              </a:rPr>
              <a:t> kelompok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dan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rentang</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yang </a:t>
            </a:r>
            <a:r>
              <a:rPr lang="en-US" sz="1200" dirty="0" err="1">
                <a:solidFill>
                  <a:schemeClr val="dk1"/>
                </a:solidFill>
              </a:rPr>
              <a:t>sangat</a:t>
            </a:r>
            <a:r>
              <a:rPr lang="en-US" sz="1200" dirty="0">
                <a:solidFill>
                  <a:schemeClr val="dk1"/>
                </a:solidFill>
              </a:rPr>
              <a:t> </a:t>
            </a:r>
            <a:r>
              <a:rPr lang="en-US" sz="1200" dirty="0" err="1">
                <a:solidFill>
                  <a:schemeClr val="dk1"/>
                </a:solidFill>
              </a:rPr>
              <a:t>mirip</a:t>
            </a:r>
            <a:r>
              <a:rPr lang="en-US" sz="1200" dirty="0">
                <a:solidFill>
                  <a:schemeClr val="dk1"/>
                </a:solidFill>
              </a:rPr>
              <a:t>. </a:t>
            </a:r>
            <a:r>
              <a:rPr lang="en-US" sz="1200" dirty="0" err="1">
                <a:solidFill>
                  <a:schemeClr val="dk1"/>
                </a:solidFill>
              </a:rPr>
              <a:t>Terdapat</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tumpang</a:t>
            </a:r>
            <a:r>
              <a:rPr lang="en-US" sz="1200" dirty="0">
                <a:solidFill>
                  <a:schemeClr val="dk1"/>
                </a:solidFill>
              </a:rPr>
              <a:t> </a:t>
            </a:r>
            <a:r>
              <a:rPr lang="en-US" sz="1200" dirty="0" err="1">
                <a:solidFill>
                  <a:schemeClr val="dk1"/>
                </a:solidFill>
              </a:rPr>
              <a:t>tindih</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kedua</a:t>
            </a:r>
            <a:r>
              <a:rPr lang="en-US" sz="1200" dirty="0">
                <a:solidFill>
                  <a:schemeClr val="dk1"/>
                </a:solidFill>
              </a:rPr>
              <a:t> kelompok ini.</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Baik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a:t>
            </a:r>
            <a:r>
              <a:rPr lang="en-US" sz="1200" dirty="0" err="1">
                <a:solidFill>
                  <a:schemeClr val="dk1"/>
                </a:solidFill>
              </a:rPr>
              <a:t>maupun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distribusi</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yang </a:t>
            </a:r>
            <a:r>
              <a:rPr lang="en-US" sz="1200" dirty="0" err="1">
                <a:solidFill>
                  <a:schemeClr val="dk1"/>
                </a:solidFill>
              </a:rPr>
              <a:t>relatif</a:t>
            </a:r>
            <a:r>
              <a:rPr lang="en-US" sz="1200" dirty="0">
                <a:solidFill>
                  <a:schemeClr val="dk1"/>
                </a:solidFill>
              </a:rPr>
              <a:t> </a:t>
            </a:r>
            <a:r>
              <a:rPr lang="en-US" sz="1200" dirty="0" err="1">
                <a:solidFill>
                  <a:schemeClr val="dk1"/>
                </a:solidFill>
              </a:rPr>
              <a:t>seragam</a:t>
            </a:r>
            <a:r>
              <a:rPr lang="en-US" sz="1200" dirty="0">
                <a:solidFill>
                  <a:schemeClr val="dk1"/>
                </a:solidFill>
              </a:rPr>
              <a:t> dalam </a:t>
            </a:r>
            <a:r>
              <a:rPr lang="en-US" sz="1200" dirty="0" err="1">
                <a:solidFill>
                  <a:schemeClr val="dk1"/>
                </a:solidFill>
              </a:rPr>
              <a:t>rentang</a:t>
            </a:r>
            <a:r>
              <a:rPr lang="en-US" sz="1200" dirty="0">
                <a:solidFill>
                  <a:schemeClr val="dk1"/>
                </a:solidFill>
              </a:rPr>
              <a:t> </a:t>
            </a:r>
            <a:r>
              <a:rPr lang="en-US" sz="1200" dirty="0" err="1">
                <a:solidFill>
                  <a:schemeClr val="dk1"/>
                </a:solidFill>
              </a:rPr>
              <a:t>tertentu</a:t>
            </a:r>
            <a:r>
              <a:rPr lang="en-US" sz="1200" dirty="0">
                <a:solidFill>
                  <a:schemeClr val="dk1"/>
                </a:solidFill>
              </a:rPr>
              <a:t>.</a:t>
            </a:r>
          </a:p>
        </p:txBody>
      </p:sp>
      <p:pic>
        <p:nvPicPr>
          <p:cNvPr id="5" name="Picture 4">
            <a:extLst>
              <a:ext uri="{FF2B5EF4-FFF2-40B4-BE49-F238E27FC236}">
                <a16:creationId xmlns:a16="http://schemas.microsoft.com/office/drawing/2014/main" id="{7D142291-DB9A-4735-B026-68F722AFAA01}"/>
              </a:ext>
            </a:extLst>
          </p:cNvPr>
          <p:cNvPicPr>
            <a:picLocks noChangeAspect="1"/>
          </p:cNvPicPr>
          <p:nvPr/>
        </p:nvPicPr>
        <p:blipFill>
          <a:blip r:embed="rId3"/>
          <a:stretch>
            <a:fillRect/>
          </a:stretch>
        </p:blipFill>
        <p:spPr>
          <a:xfrm>
            <a:off x="3024377" y="702732"/>
            <a:ext cx="3107946" cy="2000055"/>
          </a:xfrm>
          <a:prstGeom prst="rect">
            <a:avLst/>
          </a:prstGeom>
          <a:noFill/>
          <a:ln w="19050">
            <a:solidFill>
              <a:srgbClr val="019FAB"/>
            </a:solidFill>
          </a:ln>
        </p:spPr>
      </p:pic>
      <p:sp>
        <p:nvSpPr>
          <p:cNvPr id="7" name="Google Shape;115;p27">
            <a:extLst>
              <a:ext uri="{FF2B5EF4-FFF2-40B4-BE49-F238E27FC236}">
                <a16:creationId xmlns:a16="http://schemas.microsoft.com/office/drawing/2014/main" id="{254898EE-162B-4097-96F0-D69BD441DEAE}"/>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180337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Daily Internet Usage vs Daily Time Spent on Site</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Titik-titik</a:t>
            </a:r>
            <a:r>
              <a:rPr lang="en-US" sz="1200" dirty="0">
                <a:solidFill>
                  <a:schemeClr val="dk1"/>
                </a:solidFill>
              </a:rPr>
              <a:t> data </a:t>
            </a:r>
            <a:r>
              <a:rPr lang="en-US" sz="1200" dirty="0" err="1">
                <a:solidFill>
                  <a:schemeClr val="dk1"/>
                </a:solidFill>
              </a:rPr>
              <a:t>tersebar</a:t>
            </a:r>
            <a:r>
              <a:rPr lang="en-US" sz="1200" dirty="0">
                <a:solidFill>
                  <a:schemeClr val="dk1"/>
                </a:solidFill>
              </a:rPr>
              <a:t> </a:t>
            </a:r>
            <a:r>
              <a:rPr lang="en-US" sz="1200" dirty="0" err="1">
                <a:solidFill>
                  <a:schemeClr val="dk1"/>
                </a:solidFill>
              </a:rPr>
              <a:t>cukup</a:t>
            </a:r>
            <a:r>
              <a:rPr lang="en-US" sz="1200" dirty="0">
                <a:solidFill>
                  <a:schemeClr val="dk1"/>
                </a:solidFill>
              </a:rPr>
              <a:t> </a:t>
            </a:r>
            <a:r>
              <a:rPr lang="en-US" sz="1200" dirty="0" err="1">
                <a:solidFill>
                  <a:schemeClr val="dk1"/>
                </a:solidFill>
              </a:rPr>
              <a:t>merata</a:t>
            </a:r>
            <a:r>
              <a:rPr lang="en-US" sz="1200" dirty="0">
                <a:solidFill>
                  <a:schemeClr val="dk1"/>
                </a:solidFill>
              </a:rPr>
              <a:t> </a:t>
            </a:r>
            <a:r>
              <a:rPr lang="en-US" sz="1200" dirty="0" err="1">
                <a:solidFill>
                  <a:schemeClr val="dk1"/>
                </a:solidFill>
              </a:rPr>
              <a:t>tanpa</a:t>
            </a:r>
            <a:r>
              <a:rPr lang="en-US" sz="1200" dirty="0">
                <a:solidFill>
                  <a:schemeClr val="dk1"/>
                </a:solidFill>
              </a:rPr>
              <a:t> </a:t>
            </a:r>
            <a:r>
              <a:rPr lang="en-US" sz="1200" dirty="0" err="1">
                <a:solidFill>
                  <a:schemeClr val="dk1"/>
                </a:solidFill>
              </a:rPr>
              <a:t>membentuk</a:t>
            </a:r>
            <a:r>
              <a:rPr lang="en-US" sz="1200" dirty="0">
                <a:solidFill>
                  <a:schemeClr val="dk1"/>
                </a:solidFill>
              </a:rPr>
              <a:t> </a:t>
            </a:r>
            <a:r>
              <a:rPr lang="en-US" sz="1200" dirty="0" err="1">
                <a:solidFill>
                  <a:schemeClr val="dk1"/>
                </a:solidFill>
              </a:rPr>
              <a:t>pola</a:t>
            </a:r>
            <a:r>
              <a:rPr lang="en-US" sz="1200" dirty="0">
                <a:solidFill>
                  <a:schemeClr val="dk1"/>
                </a:solidFill>
              </a:rPr>
              <a:t> </a:t>
            </a:r>
            <a:r>
              <a:rPr lang="en-US" sz="1200" dirty="0" err="1">
                <a:solidFill>
                  <a:schemeClr val="dk1"/>
                </a:solidFill>
              </a:rPr>
              <a:t>garis</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kurva</a:t>
            </a:r>
            <a:r>
              <a:rPr lang="en-US" sz="1200" dirty="0">
                <a:solidFill>
                  <a:schemeClr val="dk1"/>
                </a:solidFill>
              </a:rPr>
              <a:t> yang jelas. Ini </a:t>
            </a:r>
            <a:r>
              <a:rPr lang="en-US" sz="1200" dirty="0" err="1">
                <a:solidFill>
                  <a:schemeClr val="dk1"/>
                </a:solidFill>
              </a:rPr>
              <a:t>mengindikasikan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hubungan</a:t>
            </a:r>
            <a:r>
              <a:rPr lang="en-US" sz="1200" dirty="0">
                <a:solidFill>
                  <a:schemeClr val="dk1"/>
                </a:solidFill>
              </a:rPr>
              <a:t> linier yang </a:t>
            </a:r>
            <a:r>
              <a:rPr lang="en-US" sz="1200" dirty="0" err="1">
                <a:solidFill>
                  <a:schemeClr val="dk1"/>
                </a:solidFill>
              </a:rPr>
              <a:t>kuat</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dan </a:t>
            </a:r>
            <a:r>
              <a:rPr lang="en-US" sz="1200" dirty="0" err="1">
                <a:solidFill>
                  <a:schemeClr val="dk1"/>
                </a:solidFill>
              </a:rPr>
              <a:t>waktu</a:t>
            </a:r>
            <a:r>
              <a:rPr lang="en-US" sz="1200" dirty="0">
                <a:solidFill>
                  <a:schemeClr val="dk1"/>
                </a:solidFill>
              </a:rPr>
              <a:t> yang </a:t>
            </a:r>
            <a:r>
              <a:rPr lang="en-US" sz="1200" dirty="0" err="1">
                <a:solidFill>
                  <a:schemeClr val="dk1"/>
                </a:solidFill>
              </a:rPr>
              <a:t>dihabiskan</a:t>
            </a:r>
            <a:r>
              <a:rPr lang="en-US" sz="1200" dirty="0">
                <a:solidFill>
                  <a:schemeClr val="dk1"/>
                </a:solidFill>
              </a:rPr>
              <a:t> di situs dalam </a:t>
            </a:r>
            <a:r>
              <a:rPr lang="en-US" sz="1200" dirty="0" err="1">
                <a:solidFill>
                  <a:schemeClr val="dk1"/>
                </a:solidFill>
              </a:rPr>
              <a:t>menentukan</a:t>
            </a:r>
            <a:r>
              <a:rPr lang="en-US" sz="1200" dirty="0">
                <a:solidFill>
                  <a:schemeClr val="dk1"/>
                </a:solidFill>
              </a:rPr>
              <a:t> </a:t>
            </a:r>
            <a:r>
              <a:rPr lang="en-US" sz="1200" dirty="0" err="1">
                <a:solidFill>
                  <a:schemeClr val="dk1"/>
                </a:solidFill>
              </a:rPr>
              <a:t>apakah</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akan</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tidak</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Kedua</a:t>
            </a:r>
            <a:r>
              <a:rPr lang="en-US" sz="1200" dirty="0">
                <a:solidFill>
                  <a:schemeClr val="dk1"/>
                </a:solidFill>
              </a:rPr>
              <a:t> kelompok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dan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rentang</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sangat</a:t>
            </a:r>
            <a:r>
              <a:rPr lang="en-US" sz="1200" dirty="0">
                <a:solidFill>
                  <a:schemeClr val="dk1"/>
                </a:solidFill>
              </a:rPr>
              <a:t> </a:t>
            </a:r>
            <a:r>
              <a:rPr lang="en-US" sz="1200" dirty="0" err="1">
                <a:solidFill>
                  <a:schemeClr val="dk1"/>
                </a:solidFill>
              </a:rPr>
              <a:t>mirip</a:t>
            </a:r>
            <a:r>
              <a:rPr lang="en-US" sz="1200" dirty="0">
                <a:solidFill>
                  <a:schemeClr val="dk1"/>
                </a:solidFill>
              </a:rPr>
              <a:t>. </a:t>
            </a:r>
            <a:r>
              <a:rPr lang="en-US" sz="1200" dirty="0" err="1">
                <a:solidFill>
                  <a:schemeClr val="dk1"/>
                </a:solidFill>
              </a:rPr>
              <a:t>Terdapat</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tumpang</a:t>
            </a:r>
            <a:r>
              <a:rPr lang="en-US" sz="1200" dirty="0">
                <a:solidFill>
                  <a:schemeClr val="dk1"/>
                </a:solidFill>
              </a:rPr>
              <a:t> </a:t>
            </a:r>
            <a:r>
              <a:rPr lang="en-US" sz="1200" dirty="0" err="1">
                <a:solidFill>
                  <a:schemeClr val="dk1"/>
                </a:solidFill>
              </a:rPr>
              <a:t>tindih</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kedua</a:t>
            </a:r>
            <a:r>
              <a:rPr lang="en-US" sz="1200" dirty="0">
                <a:solidFill>
                  <a:schemeClr val="dk1"/>
                </a:solidFill>
              </a:rPr>
              <a:t> kelompok ini.</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Baik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a:t>
            </a:r>
            <a:r>
              <a:rPr lang="en-US" sz="1200" dirty="0" err="1">
                <a:solidFill>
                  <a:schemeClr val="dk1"/>
                </a:solidFill>
              </a:rPr>
              <a:t>maupun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distribusi</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relatif</a:t>
            </a:r>
            <a:r>
              <a:rPr lang="en-US" sz="1200" dirty="0">
                <a:solidFill>
                  <a:schemeClr val="dk1"/>
                </a:solidFill>
              </a:rPr>
              <a:t> </a:t>
            </a:r>
            <a:r>
              <a:rPr lang="en-US" sz="1200" dirty="0" err="1">
                <a:solidFill>
                  <a:schemeClr val="dk1"/>
                </a:solidFill>
              </a:rPr>
              <a:t>seragam</a:t>
            </a:r>
            <a:r>
              <a:rPr lang="en-US" sz="1200" dirty="0">
                <a:solidFill>
                  <a:schemeClr val="dk1"/>
                </a:solidFill>
              </a:rPr>
              <a:t> dalam </a:t>
            </a:r>
            <a:r>
              <a:rPr lang="en-US" sz="1200" dirty="0" err="1">
                <a:solidFill>
                  <a:schemeClr val="dk1"/>
                </a:solidFill>
              </a:rPr>
              <a:t>rentang</a:t>
            </a:r>
            <a:r>
              <a:rPr lang="en-US" sz="1200" dirty="0">
                <a:solidFill>
                  <a:schemeClr val="dk1"/>
                </a:solidFill>
              </a:rPr>
              <a:t> </a:t>
            </a:r>
            <a:r>
              <a:rPr lang="en-US" sz="1200" dirty="0" err="1">
                <a:solidFill>
                  <a:schemeClr val="dk1"/>
                </a:solidFill>
              </a:rPr>
              <a:t>tertentu</a:t>
            </a:r>
            <a:r>
              <a:rPr lang="en-US" sz="1200" dirty="0">
                <a:solidFill>
                  <a:schemeClr val="dk1"/>
                </a:solidFill>
              </a:rPr>
              <a:t>.</a:t>
            </a:r>
          </a:p>
        </p:txBody>
      </p:sp>
      <p:pic>
        <p:nvPicPr>
          <p:cNvPr id="3" name="Picture 2">
            <a:extLst>
              <a:ext uri="{FF2B5EF4-FFF2-40B4-BE49-F238E27FC236}">
                <a16:creationId xmlns:a16="http://schemas.microsoft.com/office/drawing/2014/main" id="{BA1EF641-9D60-4120-861F-1081FC2FEF39}"/>
              </a:ext>
            </a:extLst>
          </p:cNvPr>
          <p:cNvPicPr>
            <a:picLocks noChangeAspect="1"/>
          </p:cNvPicPr>
          <p:nvPr/>
        </p:nvPicPr>
        <p:blipFill>
          <a:blip r:embed="rId3"/>
          <a:stretch>
            <a:fillRect/>
          </a:stretch>
        </p:blipFill>
        <p:spPr>
          <a:xfrm>
            <a:off x="3038923" y="701491"/>
            <a:ext cx="3078853" cy="2002536"/>
          </a:xfrm>
          <a:prstGeom prst="rect">
            <a:avLst/>
          </a:prstGeom>
          <a:noFill/>
          <a:ln w="19050">
            <a:solidFill>
              <a:srgbClr val="019FAB"/>
            </a:solidFill>
          </a:ln>
        </p:spPr>
      </p:pic>
      <p:sp>
        <p:nvSpPr>
          <p:cNvPr id="7" name="Google Shape;115;p27">
            <a:extLst>
              <a:ext uri="{FF2B5EF4-FFF2-40B4-BE49-F238E27FC236}">
                <a16:creationId xmlns:a16="http://schemas.microsoft.com/office/drawing/2014/main" id="{11441458-FED4-4F2D-8947-BDE22570D662}"/>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3395282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Age vs Daily Time Spent on Site</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a:t>
            </a:r>
            <a:r>
              <a:rPr lang="en-US" sz="1200" dirty="0" err="1">
                <a:solidFill>
                  <a:schemeClr val="dk1"/>
                </a:solidFill>
              </a:rPr>
              <a:t>grafik</a:t>
            </a:r>
            <a:r>
              <a:rPr lang="en-US" sz="1200" dirty="0">
                <a:solidFill>
                  <a:schemeClr val="dk1"/>
                </a:solidFill>
              </a:rPr>
              <a:t>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Titik-titik</a:t>
            </a:r>
            <a:r>
              <a:rPr lang="en-US" sz="1200" dirty="0">
                <a:solidFill>
                  <a:schemeClr val="dk1"/>
                </a:solidFill>
              </a:rPr>
              <a:t> data </a:t>
            </a:r>
            <a:r>
              <a:rPr lang="en-US" sz="1200" dirty="0" err="1">
                <a:solidFill>
                  <a:schemeClr val="dk1"/>
                </a:solidFill>
              </a:rPr>
              <a:t>tersebar</a:t>
            </a:r>
            <a:r>
              <a:rPr lang="en-US" sz="1200" dirty="0">
                <a:solidFill>
                  <a:schemeClr val="dk1"/>
                </a:solidFill>
              </a:rPr>
              <a:t> </a:t>
            </a:r>
            <a:r>
              <a:rPr lang="en-US" sz="1200" dirty="0" err="1">
                <a:solidFill>
                  <a:schemeClr val="dk1"/>
                </a:solidFill>
              </a:rPr>
              <a:t>cukup</a:t>
            </a:r>
            <a:r>
              <a:rPr lang="en-US" sz="1200" dirty="0">
                <a:solidFill>
                  <a:schemeClr val="dk1"/>
                </a:solidFill>
              </a:rPr>
              <a:t> </a:t>
            </a:r>
            <a:r>
              <a:rPr lang="en-US" sz="1200" dirty="0" err="1">
                <a:solidFill>
                  <a:schemeClr val="dk1"/>
                </a:solidFill>
              </a:rPr>
              <a:t>merata</a:t>
            </a:r>
            <a:r>
              <a:rPr lang="en-US" sz="1200" dirty="0">
                <a:solidFill>
                  <a:schemeClr val="dk1"/>
                </a:solidFill>
              </a:rPr>
              <a:t> </a:t>
            </a:r>
            <a:r>
              <a:rPr lang="en-US" sz="1200" dirty="0" err="1">
                <a:solidFill>
                  <a:schemeClr val="dk1"/>
                </a:solidFill>
              </a:rPr>
              <a:t>tanpa</a:t>
            </a:r>
            <a:r>
              <a:rPr lang="en-US" sz="1200" dirty="0">
                <a:solidFill>
                  <a:schemeClr val="dk1"/>
                </a:solidFill>
              </a:rPr>
              <a:t> </a:t>
            </a:r>
            <a:r>
              <a:rPr lang="en-US" sz="1200" dirty="0" err="1">
                <a:solidFill>
                  <a:schemeClr val="dk1"/>
                </a:solidFill>
              </a:rPr>
              <a:t>membentuk</a:t>
            </a:r>
            <a:r>
              <a:rPr lang="en-US" sz="1200" dirty="0">
                <a:solidFill>
                  <a:schemeClr val="dk1"/>
                </a:solidFill>
              </a:rPr>
              <a:t> </a:t>
            </a:r>
            <a:r>
              <a:rPr lang="en-US" sz="1200" dirty="0" err="1">
                <a:solidFill>
                  <a:schemeClr val="dk1"/>
                </a:solidFill>
              </a:rPr>
              <a:t>pola</a:t>
            </a:r>
            <a:r>
              <a:rPr lang="en-US" sz="1200" dirty="0">
                <a:solidFill>
                  <a:schemeClr val="dk1"/>
                </a:solidFill>
              </a:rPr>
              <a:t> </a:t>
            </a:r>
            <a:r>
              <a:rPr lang="en-US" sz="1200" dirty="0" err="1">
                <a:solidFill>
                  <a:schemeClr val="dk1"/>
                </a:solidFill>
              </a:rPr>
              <a:t>garis</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kurva</a:t>
            </a:r>
            <a:r>
              <a:rPr lang="en-US" sz="1200" dirty="0">
                <a:solidFill>
                  <a:schemeClr val="dk1"/>
                </a:solidFill>
              </a:rPr>
              <a:t> yang jelas. Ini </a:t>
            </a:r>
            <a:r>
              <a:rPr lang="en-US" sz="1200" dirty="0" err="1">
                <a:solidFill>
                  <a:schemeClr val="dk1"/>
                </a:solidFill>
              </a:rPr>
              <a:t>mengindikasikan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hubungan</a:t>
            </a:r>
            <a:r>
              <a:rPr lang="en-US" sz="1200" dirty="0">
                <a:solidFill>
                  <a:schemeClr val="dk1"/>
                </a:solidFill>
              </a:rPr>
              <a:t> linier yang </a:t>
            </a:r>
            <a:r>
              <a:rPr lang="en-US" sz="1200" dirty="0" err="1">
                <a:solidFill>
                  <a:schemeClr val="dk1"/>
                </a:solidFill>
              </a:rPr>
              <a:t>kuat</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waktu</a:t>
            </a:r>
            <a:r>
              <a:rPr lang="en-US" sz="1200" dirty="0">
                <a:solidFill>
                  <a:schemeClr val="dk1"/>
                </a:solidFill>
              </a:rPr>
              <a:t> yang </a:t>
            </a:r>
            <a:r>
              <a:rPr lang="en-US" sz="1200" dirty="0" err="1">
                <a:solidFill>
                  <a:schemeClr val="dk1"/>
                </a:solidFill>
              </a:rPr>
              <a:t>dihabiskan</a:t>
            </a:r>
            <a:r>
              <a:rPr lang="en-US" sz="1200" dirty="0">
                <a:solidFill>
                  <a:schemeClr val="dk1"/>
                </a:solidFill>
              </a:rPr>
              <a:t> di situs dalam </a:t>
            </a:r>
            <a:r>
              <a:rPr lang="en-US" sz="1200" dirty="0" err="1">
                <a:solidFill>
                  <a:schemeClr val="dk1"/>
                </a:solidFill>
              </a:rPr>
              <a:t>menentukan</a:t>
            </a:r>
            <a:r>
              <a:rPr lang="en-US" sz="1200" dirty="0">
                <a:solidFill>
                  <a:schemeClr val="dk1"/>
                </a:solidFill>
              </a:rPr>
              <a:t> </a:t>
            </a:r>
            <a:r>
              <a:rPr lang="en-US" sz="1200" dirty="0" err="1">
                <a:solidFill>
                  <a:schemeClr val="dk1"/>
                </a:solidFill>
              </a:rPr>
              <a:t>apakah</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akan</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atau</a:t>
            </a:r>
            <a:r>
              <a:rPr lang="en-US" sz="1200" dirty="0">
                <a:solidFill>
                  <a:schemeClr val="dk1"/>
                </a:solidFill>
              </a:rPr>
              <a:t> </a:t>
            </a:r>
            <a:r>
              <a:rPr lang="en-US" sz="1200" dirty="0" err="1">
                <a:solidFill>
                  <a:schemeClr val="dk1"/>
                </a:solidFill>
              </a:rPr>
              <a:t>tidak</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err="1">
                <a:solidFill>
                  <a:schemeClr val="dk1"/>
                </a:solidFill>
              </a:rPr>
              <a:t>Kedua</a:t>
            </a:r>
            <a:r>
              <a:rPr lang="en-US" sz="1200" dirty="0">
                <a:solidFill>
                  <a:schemeClr val="dk1"/>
                </a:solidFill>
              </a:rPr>
              <a:t> kelompok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dan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rentang</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sangat</a:t>
            </a:r>
            <a:r>
              <a:rPr lang="en-US" sz="1200" dirty="0">
                <a:solidFill>
                  <a:schemeClr val="dk1"/>
                </a:solidFill>
              </a:rPr>
              <a:t> </a:t>
            </a:r>
            <a:r>
              <a:rPr lang="en-US" sz="1200" dirty="0" err="1">
                <a:solidFill>
                  <a:schemeClr val="dk1"/>
                </a:solidFill>
              </a:rPr>
              <a:t>mirip</a:t>
            </a:r>
            <a:r>
              <a:rPr lang="en-US" sz="1200" dirty="0">
                <a:solidFill>
                  <a:schemeClr val="dk1"/>
                </a:solidFill>
              </a:rPr>
              <a:t>. </a:t>
            </a:r>
            <a:r>
              <a:rPr lang="en-US" sz="1200" dirty="0" err="1">
                <a:solidFill>
                  <a:schemeClr val="dk1"/>
                </a:solidFill>
              </a:rPr>
              <a:t>Terdapat</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tumpang</a:t>
            </a:r>
            <a:r>
              <a:rPr lang="en-US" sz="1200" dirty="0">
                <a:solidFill>
                  <a:schemeClr val="dk1"/>
                </a:solidFill>
              </a:rPr>
              <a:t> </a:t>
            </a:r>
            <a:r>
              <a:rPr lang="en-US" sz="1200" dirty="0" err="1">
                <a:solidFill>
                  <a:schemeClr val="dk1"/>
                </a:solidFill>
              </a:rPr>
              <a:t>tindih</a:t>
            </a:r>
            <a:r>
              <a:rPr lang="en-US" sz="1200" dirty="0">
                <a:solidFill>
                  <a:schemeClr val="dk1"/>
                </a:solidFill>
              </a:rPr>
              <a:t> </a:t>
            </a:r>
            <a:r>
              <a:rPr lang="en-US" sz="1200" dirty="0" err="1">
                <a:solidFill>
                  <a:schemeClr val="dk1"/>
                </a:solidFill>
              </a:rPr>
              <a:t>antara</a:t>
            </a:r>
            <a:r>
              <a:rPr lang="en-US" sz="1200" dirty="0">
                <a:solidFill>
                  <a:schemeClr val="dk1"/>
                </a:solidFill>
              </a:rPr>
              <a:t> </a:t>
            </a:r>
            <a:r>
              <a:rPr lang="en-US" sz="1200" dirty="0" err="1">
                <a:solidFill>
                  <a:schemeClr val="dk1"/>
                </a:solidFill>
              </a:rPr>
              <a:t>kedua</a:t>
            </a:r>
            <a:r>
              <a:rPr lang="en-US" sz="1200" dirty="0">
                <a:solidFill>
                  <a:schemeClr val="dk1"/>
                </a:solidFill>
              </a:rPr>
              <a:t> kelompok ini.</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Baik </a:t>
            </a:r>
            <a:r>
              <a:rPr lang="en-US" sz="1200" dirty="0" err="1">
                <a:solidFill>
                  <a:schemeClr val="dk1"/>
                </a:solidFill>
              </a:rPr>
              <a:t>pengguna</a:t>
            </a:r>
            <a:r>
              <a:rPr lang="en-US" sz="1200" dirty="0">
                <a:solidFill>
                  <a:schemeClr val="dk1"/>
                </a:solidFill>
              </a:rPr>
              <a:t> yang </a:t>
            </a:r>
            <a:r>
              <a:rPr lang="en-US" sz="1200" dirty="0" err="1">
                <a:solidFill>
                  <a:schemeClr val="dk1"/>
                </a:solidFill>
              </a:rPr>
              <a:t>mengklik</a:t>
            </a:r>
            <a:r>
              <a:rPr lang="en-US" sz="1200" dirty="0">
                <a:solidFill>
                  <a:schemeClr val="dk1"/>
                </a:solidFill>
              </a:rPr>
              <a:t> </a:t>
            </a:r>
            <a:r>
              <a:rPr lang="en-US" sz="1200" dirty="0" err="1">
                <a:solidFill>
                  <a:schemeClr val="dk1"/>
                </a:solidFill>
              </a:rPr>
              <a:t>maupun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mengklik</a:t>
            </a:r>
            <a:r>
              <a:rPr lang="en-US" sz="1200" dirty="0">
                <a:solidFill>
                  <a:schemeClr val="dk1"/>
                </a:solidFill>
              </a:rPr>
              <a:t> </a:t>
            </a:r>
            <a:r>
              <a:rPr lang="en-US" sz="1200" dirty="0" err="1">
                <a:solidFill>
                  <a:schemeClr val="dk1"/>
                </a:solidFill>
              </a:rPr>
              <a:t>iklan</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distribusi</a:t>
            </a:r>
            <a:r>
              <a:rPr lang="en-US" sz="1200" dirty="0">
                <a:solidFill>
                  <a:schemeClr val="dk1"/>
                </a:solidFill>
              </a:rPr>
              <a:t> </a:t>
            </a:r>
            <a:r>
              <a:rPr lang="en-US" sz="1200" dirty="0" err="1">
                <a:solidFill>
                  <a:schemeClr val="dk1"/>
                </a:solidFill>
              </a:rPr>
              <a:t>usia</a:t>
            </a:r>
            <a:r>
              <a:rPr lang="en-US" sz="1200" dirty="0">
                <a:solidFill>
                  <a:schemeClr val="dk1"/>
                </a:solidFill>
              </a:rPr>
              <a:t> dan </a:t>
            </a:r>
            <a:r>
              <a:rPr lang="en-US" sz="1200" dirty="0" err="1">
                <a:solidFill>
                  <a:schemeClr val="dk1"/>
                </a:solidFill>
              </a:rPr>
              <a:t>waktu</a:t>
            </a:r>
            <a:r>
              <a:rPr lang="en-US" sz="1200" dirty="0">
                <a:solidFill>
                  <a:schemeClr val="dk1"/>
                </a:solidFill>
              </a:rPr>
              <a:t> di situs yang </a:t>
            </a:r>
            <a:r>
              <a:rPr lang="en-US" sz="1200" dirty="0" err="1">
                <a:solidFill>
                  <a:schemeClr val="dk1"/>
                </a:solidFill>
              </a:rPr>
              <a:t>relatif</a:t>
            </a:r>
            <a:r>
              <a:rPr lang="en-US" sz="1200" dirty="0">
                <a:solidFill>
                  <a:schemeClr val="dk1"/>
                </a:solidFill>
              </a:rPr>
              <a:t> </a:t>
            </a:r>
            <a:r>
              <a:rPr lang="en-US" sz="1200" dirty="0" err="1">
                <a:solidFill>
                  <a:schemeClr val="dk1"/>
                </a:solidFill>
              </a:rPr>
              <a:t>seragam</a:t>
            </a:r>
            <a:r>
              <a:rPr lang="en-US" sz="1200" dirty="0">
                <a:solidFill>
                  <a:schemeClr val="dk1"/>
                </a:solidFill>
              </a:rPr>
              <a:t> dalam </a:t>
            </a:r>
            <a:r>
              <a:rPr lang="en-US" sz="1200" dirty="0" err="1">
                <a:solidFill>
                  <a:schemeClr val="dk1"/>
                </a:solidFill>
              </a:rPr>
              <a:t>rentang</a:t>
            </a:r>
            <a:r>
              <a:rPr lang="en-US" sz="1200" dirty="0">
                <a:solidFill>
                  <a:schemeClr val="dk1"/>
                </a:solidFill>
              </a:rPr>
              <a:t> </a:t>
            </a:r>
            <a:r>
              <a:rPr lang="en-US" sz="1200" dirty="0" err="1">
                <a:solidFill>
                  <a:schemeClr val="dk1"/>
                </a:solidFill>
              </a:rPr>
              <a:t>tertentu</a:t>
            </a:r>
            <a:r>
              <a:rPr lang="en-US" sz="1200" dirty="0">
                <a:solidFill>
                  <a:schemeClr val="dk1"/>
                </a:solidFill>
              </a:rPr>
              <a:t>.</a:t>
            </a:r>
          </a:p>
        </p:txBody>
      </p:sp>
      <p:pic>
        <p:nvPicPr>
          <p:cNvPr id="4" name="Picture 3">
            <a:extLst>
              <a:ext uri="{FF2B5EF4-FFF2-40B4-BE49-F238E27FC236}">
                <a16:creationId xmlns:a16="http://schemas.microsoft.com/office/drawing/2014/main" id="{DC4A900F-C7C7-4A2E-B342-013890B11EE4}"/>
              </a:ext>
            </a:extLst>
          </p:cNvPr>
          <p:cNvPicPr>
            <a:picLocks noChangeAspect="1"/>
          </p:cNvPicPr>
          <p:nvPr/>
        </p:nvPicPr>
        <p:blipFill>
          <a:blip r:embed="rId3"/>
          <a:stretch>
            <a:fillRect/>
          </a:stretch>
        </p:blipFill>
        <p:spPr>
          <a:xfrm>
            <a:off x="3032573" y="744079"/>
            <a:ext cx="3078853" cy="2002536"/>
          </a:xfrm>
          <a:prstGeom prst="rect">
            <a:avLst/>
          </a:prstGeom>
          <a:noFill/>
          <a:ln w="19050">
            <a:solidFill>
              <a:srgbClr val="019FAB"/>
            </a:solidFill>
          </a:ln>
        </p:spPr>
      </p:pic>
      <p:sp>
        <p:nvSpPr>
          <p:cNvPr id="7" name="Google Shape;115;p27">
            <a:extLst>
              <a:ext uri="{FF2B5EF4-FFF2-40B4-BE49-F238E27FC236}">
                <a16:creationId xmlns:a16="http://schemas.microsoft.com/office/drawing/2014/main" id="{5EDB6DC1-DD51-4075-9378-188CC6A3A482}"/>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114733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b="1" dirty="0"/>
              <a:t>Multivariate Analysis</a:t>
            </a:r>
            <a:endParaRPr lang="en-US" b="1" i="1" dirty="0"/>
          </a:p>
        </p:txBody>
      </p:sp>
      <p:sp>
        <p:nvSpPr>
          <p:cNvPr id="12" name="Google Shape;114;p27">
            <a:extLst>
              <a:ext uri="{FF2B5EF4-FFF2-40B4-BE49-F238E27FC236}">
                <a16:creationId xmlns:a16="http://schemas.microsoft.com/office/drawing/2014/main" id="{D01DF4CA-DA3B-46E5-B021-98BAB8A30358}"/>
              </a:ext>
            </a:extLst>
          </p:cNvPr>
          <p:cNvSpPr txBox="1">
            <a:spLocks/>
          </p:cNvSpPr>
          <p:nvPr/>
        </p:nvSpPr>
        <p:spPr>
          <a:xfrm>
            <a:off x="901700" y="2844994"/>
            <a:ext cx="7353300" cy="2000056"/>
          </a:xfrm>
          <a:prstGeom prst="rect">
            <a:avLst/>
          </a:prstGeom>
          <a:noFill/>
          <a:ln>
            <a:noFill/>
          </a:ln>
        </p:spPr>
        <p:txBody>
          <a:bodyPr spcFirstLastPara="1" wrap="square" lIns="91425" tIns="91425" rIns="91425" bIns="91425" anchor="t" anchorCtr="0">
            <a:normAutofit fontScale="85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nSpc>
                <a:spcPct val="100000"/>
              </a:lnSpc>
              <a:buClr>
                <a:schemeClr val="dk1"/>
              </a:buClr>
              <a:buSzPts val="1500"/>
              <a:buNone/>
            </a:pPr>
            <a:r>
              <a:rPr lang="en-US" sz="1200" dirty="0" err="1">
                <a:solidFill>
                  <a:schemeClr val="dk1"/>
                </a:solidFill>
              </a:rPr>
              <a:t>Berdasarkan</a:t>
            </a:r>
            <a:r>
              <a:rPr lang="en-US" sz="1200" dirty="0">
                <a:solidFill>
                  <a:schemeClr val="dk1"/>
                </a:solidFill>
              </a:rPr>
              <a:t> correlation matrix </a:t>
            </a:r>
            <a:r>
              <a:rPr lang="en-US" sz="1200" dirty="0" err="1">
                <a:solidFill>
                  <a:schemeClr val="dk1"/>
                </a:solidFill>
              </a:rPr>
              <a:t>tersebut</a:t>
            </a:r>
            <a:r>
              <a:rPr lang="en-US" sz="1200" dirty="0">
                <a:solidFill>
                  <a:schemeClr val="dk1"/>
                </a:solidFill>
              </a:rPr>
              <a:t>, dapat </a:t>
            </a:r>
            <a:r>
              <a:rPr lang="en-US" sz="1200" dirty="0" err="1">
                <a:solidFill>
                  <a:schemeClr val="dk1"/>
                </a:solidFill>
              </a:rPr>
              <a:t>diambil</a:t>
            </a:r>
            <a:r>
              <a:rPr lang="en-US" sz="1200" dirty="0">
                <a:solidFill>
                  <a:schemeClr val="dk1"/>
                </a:solidFill>
              </a:rPr>
              <a:t> beberapa insight </a:t>
            </a:r>
            <a:r>
              <a:rPr lang="en-US" sz="1200" dirty="0" err="1">
                <a:solidFill>
                  <a:schemeClr val="dk1"/>
                </a:solidFill>
              </a:rPr>
              <a:t>yaitu</a:t>
            </a:r>
            <a:r>
              <a:rPr lang="en-US" sz="1200" dirty="0">
                <a:solidFill>
                  <a:schemeClr val="dk1"/>
                </a:solidFill>
              </a:rPr>
              <a:t> sebagai berikut.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Daily Time Spent on Site dan Daily Internet Usage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a:t>
            </a:r>
            <a:r>
              <a:rPr lang="en-US" sz="1200" dirty="0" err="1">
                <a:solidFill>
                  <a:schemeClr val="dk1"/>
                </a:solidFill>
              </a:rPr>
              <a:t>positif</a:t>
            </a:r>
            <a:r>
              <a:rPr lang="en-US" sz="1200" dirty="0">
                <a:solidFill>
                  <a:schemeClr val="dk1"/>
                </a:solidFill>
              </a:rPr>
              <a:t> yang </a:t>
            </a:r>
            <a:r>
              <a:rPr lang="en-US" sz="1200" dirty="0" err="1">
                <a:solidFill>
                  <a:schemeClr val="dk1"/>
                </a:solidFill>
              </a:rPr>
              <a:t>kuat</a:t>
            </a:r>
            <a:r>
              <a:rPr lang="en-US" sz="1200" dirty="0">
                <a:solidFill>
                  <a:schemeClr val="dk1"/>
                </a:solidFill>
              </a:rPr>
              <a:t> (0.52). Ini </a:t>
            </a:r>
            <a:r>
              <a:rPr lang="en-US" sz="1200" dirty="0" err="1">
                <a:solidFill>
                  <a:schemeClr val="dk1"/>
                </a:solidFill>
              </a:rPr>
              <a:t>menunjukkan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semakin</a:t>
            </a:r>
            <a:r>
              <a:rPr lang="en-US" sz="1200" dirty="0">
                <a:solidFill>
                  <a:schemeClr val="dk1"/>
                </a:solidFill>
              </a:rPr>
              <a:t> </a:t>
            </a:r>
            <a:r>
              <a:rPr lang="en-US" sz="1200" dirty="0" err="1">
                <a:solidFill>
                  <a:schemeClr val="dk1"/>
                </a:solidFill>
              </a:rPr>
              <a:t>banyak</a:t>
            </a:r>
            <a:r>
              <a:rPr lang="en-US" sz="1200" dirty="0">
                <a:solidFill>
                  <a:schemeClr val="dk1"/>
                </a:solidFill>
              </a:rPr>
              <a:t> </a:t>
            </a:r>
            <a:r>
              <a:rPr lang="en-US" sz="1200" dirty="0" err="1">
                <a:solidFill>
                  <a:schemeClr val="dk1"/>
                </a:solidFill>
              </a:rPr>
              <a:t>waktu</a:t>
            </a:r>
            <a:r>
              <a:rPr lang="en-US" sz="1200" dirty="0">
                <a:solidFill>
                  <a:schemeClr val="dk1"/>
                </a:solidFill>
              </a:rPr>
              <a:t> yang </a:t>
            </a:r>
            <a:r>
              <a:rPr lang="en-US" sz="1200" dirty="0" err="1">
                <a:solidFill>
                  <a:schemeClr val="dk1"/>
                </a:solidFill>
              </a:rPr>
              <a:t>dihabiskan</a:t>
            </a:r>
            <a:r>
              <a:rPr lang="en-US" sz="1200" dirty="0">
                <a:solidFill>
                  <a:schemeClr val="dk1"/>
                </a:solidFill>
              </a:rPr>
              <a:t> </a:t>
            </a:r>
            <a:r>
              <a:rPr lang="en-US" sz="1200" dirty="0" err="1">
                <a:solidFill>
                  <a:schemeClr val="dk1"/>
                </a:solidFill>
              </a:rPr>
              <a:t>seseorang</a:t>
            </a:r>
            <a:r>
              <a:rPr lang="en-US" sz="1200" dirty="0">
                <a:solidFill>
                  <a:schemeClr val="dk1"/>
                </a:solidFill>
              </a:rPr>
              <a:t> di situs, </a:t>
            </a:r>
            <a:r>
              <a:rPr lang="en-US" sz="1200" dirty="0" err="1">
                <a:solidFill>
                  <a:schemeClr val="dk1"/>
                </a:solidFill>
              </a:rPr>
              <a:t>semakin</a:t>
            </a:r>
            <a:r>
              <a:rPr lang="en-US" sz="1200" dirty="0">
                <a:solidFill>
                  <a:schemeClr val="dk1"/>
                </a:solidFill>
              </a:rPr>
              <a:t> </a:t>
            </a:r>
            <a:r>
              <a:rPr lang="en-US" sz="1200" dirty="0" err="1">
                <a:solidFill>
                  <a:schemeClr val="dk1"/>
                </a:solidFill>
              </a:rPr>
              <a:t>tinggi</a:t>
            </a:r>
            <a:r>
              <a:rPr lang="en-US" sz="1200" dirty="0">
                <a:solidFill>
                  <a:schemeClr val="dk1"/>
                </a:solidFill>
              </a:rPr>
              <a:t> pula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a:t>
            </a:r>
            <a:r>
              <a:rPr lang="en-US" sz="1200" dirty="0" err="1">
                <a:solidFill>
                  <a:schemeClr val="dk1"/>
                </a:solidFill>
              </a:rPr>
              <a:t>mereka</a:t>
            </a:r>
            <a:r>
              <a:rPr lang="en-US" sz="1200" dirty="0">
                <a:solidFill>
                  <a:schemeClr val="dk1"/>
                </a:solidFill>
              </a:rPr>
              <a:t>.</a:t>
            </a:r>
          </a:p>
          <a:p>
            <a:pPr marL="133350" indent="0">
              <a:lnSpc>
                <a:spcPct val="100000"/>
              </a:lnSpc>
              <a:buClr>
                <a:schemeClr val="dk1"/>
              </a:buClr>
              <a:buSzPts val="1500"/>
              <a:buNone/>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Age dan Daily Internet Usage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a:t>
            </a:r>
            <a:r>
              <a:rPr lang="en-US" sz="1200" dirty="0" err="1">
                <a:solidFill>
                  <a:schemeClr val="dk1"/>
                </a:solidFill>
              </a:rPr>
              <a:t>negatif</a:t>
            </a:r>
            <a:r>
              <a:rPr lang="en-US" sz="1200" dirty="0">
                <a:solidFill>
                  <a:schemeClr val="dk1"/>
                </a:solidFill>
              </a:rPr>
              <a:t> (-0.37). Ini berarti </a:t>
            </a:r>
            <a:r>
              <a:rPr lang="en-US" sz="1200" dirty="0" err="1">
                <a:solidFill>
                  <a:schemeClr val="dk1"/>
                </a:solidFill>
              </a:rPr>
              <a:t>bahwa</a:t>
            </a:r>
            <a:r>
              <a:rPr lang="en-US" sz="1200" dirty="0">
                <a:solidFill>
                  <a:schemeClr val="dk1"/>
                </a:solidFill>
              </a:rPr>
              <a:t> </a:t>
            </a:r>
            <a:r>
              <a:rPr lang="en-US" sz="1200" dirty="0" err="1">
                <a:solidFill>
                  <a:schemeClr val="dk1"/>
                </a:solidFill>
              </a:rPr>
              <a:t>seiring</a:t>
            </a:r>
            <a:r>
              <a:rPr lang="en-US" sz="1200" dirty="0">
                <a:solidFill>
                  <a:schemeClr val="dk1"/>
                </a:solidFill>
              </a:rPr>
              <a:t> </a:t>
            </a:r>
            <a:r>
              <a:rPr lang="en-US" sz="1200" dirty="0" err="1">
                <a:solidFill>
                  <a:schemeClr val="dk1"/>
                </a:solidFill>
              </a:rPr>
              <a:t>bertambahnya</a:t>
            </a:r>
            <a:r>
              <a:rPr lang="en-US" sz="1200" dirty="0">
                <a:solidFill>
                  <a:schemeClr val="dk1"/>
                </a:solidFill>
              </a:rPr>
              <a:t> </a:t>
            </a:r>
            <a:r>
              <a:rPr lang="en-US" sz="1200" dirty="0" err="1">
                <a:solidFill>
                  <a:schemeClr val="dk1"/>
                </a:solidFill>
              </a:rPr>
              <a:t>usia</a:t>
            </a:r>
            <a:r>
              <a:rPr lang="en-US" sz="1200" dirty="0">
                <a:solidFill>
                  <a:schemeClr val="dk1"/>
                </a:solidFill>
              </a:rPr>
              <a:t>, </a:t>
            </a:r>
            <a:r>
              <a:rPr lang="en-US" sz="1200" dirty="0" err="1">
                <a:solidFill>
                  <a:schemeClr val="dk1"/>
                </a:solidFill>
              </a:rPr>
              <a:t>cenderung</a:t>
            </a:r>
            <a:r>
              <a:rPr lang="en-US" sz="1200" dirty="0">
                <a:solidFill>
                  <a:schemeClr val="dk1"/>
                </a:solidFill>
              </a:rPr>
              <a:t> </a:t>
            </a:r>
            <a:r>
              <a:rPr lang="en-US" sz="1200" dirty="0" err="1">
                <a:solidFill>
                  <a:schemeClr val="dk1"/>
                </a:solidFill>
              </a:rPr>
              <a:t>ada</a:t>
            </a:r>
            <a:r>
              <a:rPr lang="en-US" sz="1200" dirty="0">
                <a:solidFill>
                  <a:schemeClr val="dk1"/>
                </a:solidFill>
              </a:rPr>
              <a:t> </a:t>
            </a:r>
            <a:r>
              <a:rPr lang="en-US" sz="1200" dirty="0" err="1">
                <a:solidFill>
                  <a:schemeClr val="dk1"/>
                </a:solidFill>
              </a:rPr>
              <a:t>penurunan</a:t>
            </a:r>
            <a:r>
              <a:rPr lang="en-US" sz="1200" dirty="0">
                <a:solidFill>
                  <a:schemeClr val="dk1"/>
                </a:solidFill>
              </a:rPr>
              <a:t> dalam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harian</a:t>
            </a:r>
            <a:r>
              <a:rPr lang="en-US" sz="1200" dirty="0">
                <a:solidFill>
                  <a:schemeClr val="dk1"/>
                </a:solidFill>
              </a:rPr>
              <a:t>. Ini mungkin </a:t>
            </a:r>
            <a:r>
              <a:rPr lang="en-US" sz="1200" dirty="0" err="1">
                <a:solidFill>
                  <a:schemeClr val="dk1"/>
                </a:solidFill>
              </a:rPr>
              <a:t>menunjukkan</a:t>
            </a:r>
            <a:r>
              <a:rPr lang="en-US" sz="1200" dirty="0">
                <a:solidFill>
                  <a:schemeClr val="dk1"/>
                </a:solidFill>
              </a:rPr>
              <a:t> </a:t>
            </a:r>
            <a:r>
              <a:rPr lang="en-US" sz="1200" dirty="0" err="1">
                <a:solidFill>
                  <a:schemeClr val="dk1"/>
                </a:solidFill>
              </a:rPr>
              <a:t>perubahan</a:t>
            </a:r>
            <a:r>
              <a:rPr lang="en-US" sz="1200" dirty="0">
                <a:solidFill>
                  <a:schemeClr val="dk1"/>
                </a:solidFill>
              </a:rPr>
              <a:t> </a:t>
            </a:r>
            <a:r>
              <a:rPr lang="en-US" sz="1200" dirty="0" err="1">
                <a:solidFill>
                  <a:schemeClr val="dk1"/>
                </a:solidFill>
              </a:rPr>
              <a:t>kebiasaan</a:t>
            </a:r>
            <a:r>
              <a:rPr lang="en-US" sz="1200" dirty="0">
                <a:solidFill>
                  <a:schemeClr val="dk1"/>
                </a:solidFill>
              </a:rPr>
              <a:t> </a:t>
            </a:r>
            <a:r>
              <a:rPr lang="en-US" sz="1200" dirty="0" err="1">
                <a:solidFill>
                  <a:schemeClr val="dk1"/>
                </a:solidFill>
              </a:rPr>
              <a:t>penggunaan</a:t>
            </a:r>
            <a:r>
              <a:rPr lang="en-US" sz="1200" dirty="0">
                <a:solidFill>
                  <a:schemeClr val="dk1"/>
                </a:solidFill>
              </a:rPr>
              <a:t> internet </a:t>
            </a:r>
            <a:r>
              <a:rPr lang="en-US" sz="1200" dirty="0" err="1">
                <a:solidFill>
                  <a:schemeClr val="dk1"/>
                </a:solidFill>
              </a:rPr>
              <a:t>seiring</a:t>
            </a:r>
            <a:r>
              <a:rPr lang="en-US" sz="1200" dirty="0">
                <a:solidFill>
                  <a:schemeClr val="dk1"/>
                </a:solidFill>
              </a:rPr>
              <a:t> </a:t>
            </a:r>
            <a:r>
              <a:rPr lang="en-US" sz="1200" dirty="0" err="1">
                <a:solidFill>
                  <a:schemeClr val="dk1"/>
                </a:solidFill>
              </a:rPr>
              <a:t>bertambahnya</a:t>
            </a:r>
            <a:r>
              <a:rPr lang="en-US" sz="1200" dirty="0">
                <a:solidFill>
                  <a:schemeClr val="dk1"/>
                </a:solidFill>
              </a:rPr>
              <a:t> </a:t>
            </a:r>
            <a:r>
              <a:rPr lang="en-US" sz="1200" dirty="0" err="1">
                <a:solidFill>
                  <a:schemeClr val="dk1"/>
                </a:solidFill>
              </a:rPr>
              <a:t>usia</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Age dan Daily Time Spent on Site juga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a:t>
            </a:r>
            <a:r>
              <a:rPr lang="en-US" sz="1200" dirty="0" err="1">
                <a:solidFill>
                  <a:schemeClr val="dk1"/>
                </a:solidFill>
              </a:rPr>
              <a:t>negatif</a:t>
            </a:r>
            <a:r>
              <a:rPr lang="en-US" sz="1200" dirty="0">
                <a:solidFill>
                  <a:schemeClr val="dk1"/>
                </a:solidFill>
              </a:rPr>
              <a:t> (-0.33). Ini </a:t>
            </a:r>
            <a:r>
              <a:rPr lang="en-US" sz="1200" dirty="0" err="1">
                <a:solidFill>
                  <a:schemeClr val="dk1"/>
                </a:solidFill>
              </a:rPr>
              <a:t>menunjukkan</a:t>
            </a:r>
            <a:r>
              <a:rPr lang="en-US" sz="1200" dirty="0">
                <a:solidFill>
                  <a:schemeClr val="dk1"/>
                </a:solidFill>
              </a:rPr>
              <a:t> tren yang </a:t>
            </a:r>
            <a:r>
              <a:rPr lang="en-US" sz="1200" dirty="0" err="1">
                <a:solidFill>
                  <a:schemeClr val="dk1"/>
                </a:solidFill>
              </a:rPr>
              <a:t>serupa</a:t>
            </a:r>
            <a:r>
              <a:rPr lang="en-US" sz="1200" dirty="0">
                <a:solidFill>
                  <a:schemeClr val="dk1"/>
                </a:solidFill>
              </a:rPr>
              <a:t>, </a:t>
            </a:r>
            <a:r>
              <a:rPr lang="en-US" sz="1200" dirty="0" err="1">
                <a:solidFill>
                  <a:schemeClr val="dk1"/>
                </a:solidFill>
              </a:rPr>
              <a:t>yaitu</a:t>
            </a:r>
            <a:r>
              <a:rPr lang="en-US" sz="1200" dirty="0">
                <a:solidFill>
                  <a:schemeClr val="dk1"/>
                </a:solidFill>
              </a:rPr>
              <a:t> </a:t>
            </a:r>
            <a:r>
              <a:rPr lang="en-US" sz="1200" dirty="0" err="1">
                <a:solidFill>
                  <a:schemeClr val="dk1"/>
                </a:solidFill>
              </a:rPr>
              <a:t>semakin</a:t>
            </a:r>
            <a:r>
              <a:rPr lang="en-US" sz="1200" dirty="0">
                <a:solidFill>
                  <a:schemeClr val="dk1"/>
                </a:solidFill>
              </a:rPr>
              <a:t> </a:t>
            </a:r>
            <a:r>
              <a:rPr lang="en-US" sz="1200" dirty="0" err="1">
                <a:solidFill>
                  <a:schemeClr val="dk1"/>
                </a:solidFill>
              </a:rPr>
              <a:t>tua</a:t>
            </a:r>
            <a:r>
              <a:rPr lang="en-US" sz="1200" dirty="0">
                <a:solidFill>
                  <a:schemeClr val="dk1"/>
                </a:solidFill>
              </a:rPr>
              <a:t> </a:t>
            </a:r>
            <a:r>
              <a:rPr lang="en-US" sz="1200" dirty="0" err="1">
                <a:solidFill>
                  <a:schemeClr val="dk1"/>
                </a:solidFill>
              </a:rPr>
              <a:t>seseorang</a:t>
            </a:r>
            <a:r>
              <a:rPr lang="en-US" sz="1200" dirty="0">
                <a:solidFill>
                  <a:schemeClr val="dk1"/>
                </a:solidFill>
              </a:rPr>
              <a:t>, </a:t>
            </a:r>
            <a:r>
              <a:rPr lang="en-US" sz="1200" dirty="0" err="1">
                <a:solidFill>
                  <a:schemeClr val="dk1"/>
                </a:solidFill>
              </a:rPr>
              <a:t>semakin</a:t>
            </a:r>
            <a:r>
              <a:rPr lang="en-US" sz="1200" dirty="0">
                <a:solidFill>
                  <a:schemeClr val="dk1"/>
                </a:solidFill>
              </a:rPr>
              <a:t> </a:t>
            </a:r>
            <a:r>
              <a:rPr lang="en-US" sz="1200" dirty="0" err="1">
                <a:solidFill>
                  <a:schemeClr val="dk1"/>
                </a:solidFill>
              </a:rPr>
              <a:t>sedikit</a:t>
            </a:r>
            <a:r>
              <a:rPr lang="en-US" sz="1200" dirty="0">
                <a:solidFill>
                  <a:schemeClr val="dk1"/>
                </a:solidFill>
              </a:rPr>
              <a:t> </a:t>
            </a:r>
            <a:r>
              <a:rPr lang="en-US" sz="1200" dirty="0" err="1">
                <a:solidFill>
                  <a:schemeClr val="dk1"/>
                </a:solidFill>
              </a:rPr>
              <a:t>waktu</a:t>
            </a:r>
            <a:r>
              <a:rPr lang="en-US" sz="1200" dirty="0">
                <a:solidFill>
                  <a:schemeClr val="dk1"/>
                </a:solidFill>
              </a:rPr>
              <a:t> yang </a:t>
            </a:r>
            <a:r>
              <a:rPr lang="en-US" sz="1200" dirty="0" err="1">
                <a:solidFill>
                  <a:schemeClr val="dk1"/>
                </a:solidFill>
              </a:rPr>
              <a:t>mereka</a:t>
            </a:r>
            <a:r>
              <a:rPr lang="en-US" sz="1200" dirty="0">
                <a:solidFill>
                  <a:schemeClr val="dk1"/>
                </a:solidFill>
              </a:rPr>
              <a:t> </a:t>
            </a:r>
            <a:r>
              <a:rPr lang="en-US" sz="1200" dirty="0" err="1">
                <a:solidFill>
                  <a:schemeClr val="dk1"/>
                </a:solidFill>
              </a:rPr>
              <a:t>habiskan</a:t>
            </a:r>
            <a:r>
              <a:rPr lang="en-US" sz="1200" dirty="0">
                <a:solidFill>
                  <a:schemeClr val="dk1"/>
                </a:solidFill>
              </a:rPr>
              <a:t> di situs </a:t>
            </a:r>
            <a:r>
              <a:rPr lang="en-US" sz="1200" dirty="0" err="1">
                <a:solidFill>
                  <a:schemeClr val="dk1"/>
                </a:solidFill>
              </a:rPr>
              <a:t>tertentu</a:t>
            </a:r>
            <a:r>
              <a:rPr lang="en-US" sz="1200" dirty="0">
                <a:solidFill>
                  <a:schemeClr val="dk1"/>
                </a:solidFill>
              </a:rPr>
              <a:t>.</a:t>
            </a:r>
          </a:p>
          <a:p>
            <a:pPr marL="419100" indent="-285750">
              <a:lnSpc>
                <a:spcPct val="100000"/>
              </a:lnSpc>
              <a:buClr>
                <a:schemeClr val="dk1"/>
              </a:buClr>
              <a:buSzPts val="1500"/>
            </a:pPr>
            <a:endParaRPr lang="en-US" sz="1200" dirty="0">
              <a:solidFill>
                <a:schemeClr val="dk1"/>
              </a:solidFill>
            </a:endParaRPr>
          </a:p>
          <a:p>
            <a:pPr marL="419100" indent="-285750">
              <a:lnSpc>
                <a:spcPct val="100000"/>
              </a:lnSpc>
              <a:buClr>
                <a:schemeClr val="dk1"/>
              </a:buClr>
              <a:buSzPts val="1500"/>
            </a:pPr>
            <a:r>
              <a:rPr lang="en-US" sz="1200" dirty="0">
                <a:solidFill>
                  <a:schemeClr val="dk1"/>
                </a:solidFill>
              </a:rPr>
              <a:t>Area Income </a:t>
            </a:r>
            <a:r>
              <a:rPr lang="en-US" sz="1200" dirty="0" err="1">
                <a:solidFill>
                  <a:schemeClr val="dk1"/>
                </a:solidFill>
              </a:rPr>
              <a:t>memiliki</a:t>
            </a:r>
            <a:r>
              <a:rPr lang="en-US" sz="1200" dirty="0">
                <a:solidFill>
                  <a:schemeClr val="dk1"/>
                </a:solidFill>
              </a:rPr>
              <a:t> </a:t>
            </a:r>
            <a:r>
              <a:rPr lang="en-US" sz="1200" dirty="0" err="1">
                <a:solidFill>
                  <a:schemeClr val="dk1"/>
                </a:solidFill>
              </a:rPr>
              <a:t>korelasi</a:t>
            </a:r>
            <a:r>
              <a:rPr lang="en-US" sz="1200" dirty="0">
                <a:solidFill>
                  <a:schemeClr val="dk1"/>
                </a:solidFill>
              </a:rPr>
              <a:t> yang </a:t>
            </a:r>
            <a:r>
              <a:rPr lang="en-US" sz="1200" dirty="0" err="1">
                <a:solidFill>
                  <a:schemeClr val="dk1"/>
                </a:solidFill>
              </a:rPr>
              <a:t>relatif</a:t>
            </a:r>
            <a:r>
              <a:rPr lang="en-US" sz="1200" dirty="0">
                <a:solidFill>
                  <a:schemeClr val="dk1"/>
                </a:solidFill>
              </a:rPr>
              <a:t> </a:t>
            </a:r>
            <a:r>
              <a:rPr lang="en-US" sz="1200" dirty="0" err="1">
                <a:solidFill>
                  <a:schemeClr val="dk1"/>
                </a:solidFill>
              </a:rPr>
              <a:t>lemah</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fitur</a:t>
            </a:r>
            <a:r>
              <a:rPr lang="en-US" sz="1200" dirty="0">
                <a:solidFill>
                  <a:schemeClr val="dk1"/>
                </a:solidFill>
              </a:rPr>
              <a:t> </a:t>
            </a:r>
            <a:r>
              <a:rPr lang="en-US" sz="1200" dirty="0" err="1">
                <a:solidFill>
                  <a:schemeClr val="dk1"/>
                </a:solidFill>
              </a:rPr>
              <a:t>lainnya</a:t>
            </a:r>
            <a:r>
              <a:rPr lang="en-US" sz="1200" dirty="0">
                <a:solidFill>
                  <a:schemeClr val="dk1"/>
                </a:solidFill>
              </a:rPr>
              <a:t>. Ini </a:t>
            </a:r>
            <a:r>
              <a:rPr lang="en-US" sz="1200" dirty="0" err="1">
                <a:solidFill>
                  <a:schemeClr val="dk1"/>
                </a:solidFill>
              </a:rPr>
              <a:t>menunjukkan</a:t>
            </a:r>
            <a:r>
              <a:rPr lang="en-US" sz="1200" dirty="0">
                <a:solidFill>
                  <a:schemeClr val="dk1"/>
                </a:solidFill>
              </a:rPr>
              <a:t> </a:t>
            </a:r>
            <a:r>
              <a:rPr lang="en-US" sz="1200" dirty="0" err="1">
                <a:solidFill>
                  <a:schemeClr val="dk1"/>
                </a:solidFill>
              </a:rPr>
              <a:t>bahwa</a:t>
            </a:r>
            <a:r>
              <a:rPr lang="en-US" sz="1200" dirty="0">
                <a:solidFill>
                  <a:schemeClr val="dk1"/>
                </a:solidFill>
              </a:rPr>
              <a:t> </a:t>
            </a:r>
            <a:r>
              <a:rPr lang="en-US" sz="1200" dirty="0" err="1">
                <a:solidFill>
                  <a:schemeClr val="dk1"/>
                </a:solidFill>
              </a:rPr>
              <a:t>pendapatan</a:t>
            </a:r>
            <a:r>
              <a:rPr lang="en-US" sz="1200" dirty="0">
                <a:solidFill>
                  <a:schemeClr val="dk1"/>
                </a:solidFill>
              </a:rPr>
              <a:t> </a:t>
            </a:r>
            <a:r>
              <a:rPr lang="en-US" sz="1200" dirty="0" err="1">
                <a:solidFill>
                  <a:schemeClr val="dk1"/>
                </a:solidFill>
              </a:rPr>
              <a:t>tidak</a:t>
            </a:r>
            <a:r>
              <a:rPr lang="en-US" sz="1200" dirty="0">
                <a:solidFill>
                  <a:schemeClr val="dk1"/>
                </a:solidFill>
              </a:rPr>
              <a:t> </a:t>
            </a:r>
            <a:r>
              <a:rPr lang="en-US" sz="1200" dirty="0" err="1">
                <a:solidFill>
                  <a:schemeClr val="dk1"/>
                </a:solidFill>
              </a:rPr>
              <a:t>memiliki</a:t>
            </a:r>
            <a:r>
              <a:rPr lang="en-US" sz="1200" dirty="0">
                <a:solidFill>
                  <a:schemeClr val="dk1"/>
                </a:solidFill>
              </a:rPr>
              <a:t> </a:t>
            </a:r>
            <a:r>
              <a:rPr lang="en-US" sz="1200" dirty="0" err="1">
                <a:solidFill>
                  <a:schemeClr val="dk1"/>
                </a:solidFill>
              </a:rPr>
              <a:t>hubungan</a:t>
            </a:r>
            <a:r>
              <a:rPr lang="en-US" sz="1200" dirty="0">
                <a:solidFill>
                  <a:schemeClr val="dk1"/>
                </a:solidFill>
              </a:rPr>
              <a:t> yang </a:t>
            </a:r>
            <a:r>
              <a:rPr lang="en-US" sz="1200" dirty="0" err="1">
                <a:solidFill>
                  <a:schemeClr val="dk1"/>
                </a:solidFill>
              </a:rPr>
              <a:t>kuat</a:t>
            </a:r>
            <a:r>
              <a:rPr lang="en-US" sz="1200" dirty="0">
                <a:solidFill>
                  <a:schemeClr val="dk1"/>
                </a:solidFill>
              </a:rPr>
              <a:t> </a:t>
            </a:r>
            <a:r>
              <a:rPr lang="en-US" sz="1200" dirty="0" err="1">
                <a:solidFill>
                  <a:schemeClr val="dk1"/>
                </a:solidFill>
              </a:rPr>
              <a:t>dengan</a:t>
            </a:r>
            <a:r>
              <a:rPr lang="en-US" sz="1200" dirty="0">
                <a:solidFill>
                  <a:schemeClr val="dk1"/>
                </a:solidFill>
              </a:rPr>
              <a:t> </a:t>
            </a:r>
            <a:r>
              <a:rPr lang="en-US" sz="1200" dirty="0" err="1">
                <a:solidFill>
                  <a:schemeClr val="dk1"/>
                </a:solidFill>
              </a:rPr>
              <a:t>fitur-fitur</a:t>
            </a:r>
            <a:r>
              <a:rPr lang="en-US" sz="1200" dirty="0">
                <a:solidFill>
                  <a:schemeClr val="dk1"/>
                </a:solidFill>
              </a:rPr>
              <a:t> numerical </a:t>
            </a:r>
            <a:r>
              <a:rPr lang="en-US" sz="1200" dirty="0" err="1">
                <a:solidFill>
                  <a:schemeClr val="dk1"/>
                </a:solidFill>
              </a:rPr>
              <a:t>lainnya</a:t>
            </a:r>
            <a:r>
              <a:rPr lang="en-US" sz="1200" dirty="0">
                <a:solidFill>
                  <a:schemeClr val="dk1"/>
                </a:solidFill>
              </a:rPr>
              <a:t>.</a:t>
            </a:r>
          </a:p>
        </p:txBody>
      </p:sp>
      <p:pic>
        <p:nvPicPr>
          <p:cNvPr id="3" name="Picture 2">
            <a:extLst>
              <a:ext uri="{FF2B5EF4-FFF2-40B4-BE49-F238E27FC236}">
                <a16:creationId xmlns:a16="http://schemas.microsoft.com/office/drawing/2014/main" id="{399D226F-947F-49FD-AC6B-C193204A4C01}"/>
              </a:ext>
            </a:extLst>
          </p:cNvPr>
          <p:cNvPicPr>
            <a:picLocks noChangeAspect="1"/>
          </p:cNvPicPr>
          <p:nvPr/>
        </p:nvPicPr>
        <p:blipFill>
          <a:blip r:embed="rId3"/>
          <a:stretch>
            <a:fillRect/>
          </a:stretch>
        </p:blipFill>
        <p:spPr>
          <a:xfrm>
            <a:off x="3406674" y="673013"/>
            <a:ext cx="2343352" cy="2059493"/>
          </a:xfrm>
          <a:prstGeom prst="rect">
            <a:avLst/>
          </a:prstGeom>
          <a:noFill/>
          <a:ln w="19050">
            <a:solidFill>
              <a:srgbClr val="019FAB"/>
            </a:solidFill>
          </a:ln>
        </p:spPr>
      </p:pic>
      <p:sp>
        <p:nvSpPr>
          <p:cNvPr id="6" name="Google Shape;115;p27">
            <a:extLst>
              <a:ext uri="{FF2B5EF4-FFF2-40B4-BE49-F238E27FC236}">
                <a16:creationId xmlns:a16="http://schemas.microsoft.com/office/drawing/2014/main" id="{65AEB7DB-D377-4815-9230-1ADA5846DD85}"/>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4"/>
              </a:rPr>
              <a:t>jupyter notebook </a:t>
            </a:r>
            <a:r>
              <a:rPr lang="en" sz="1100" dirty="0">
                <a:hlinkClick r:id="rId4"/>
              </a:rPr>
              <a:t>disini</a:t>
            </a:r>
            <a:endParaRPr sz="1100" dirty="0">
              <a:solidFill>
                <a:srgbClr val="000000"/>
              </a:solidFill>
            </a:endParaRPr>
          </a:p>
        </p:txBody>
      </p:sp>
    </p:spTree>
    <p:extLst>
      <p:ext uri="{BB962C8B-B14F-4D97-AF65-F5344CB8AC3E}">
        <p14:creationId xmlns:p14="http://schemas.microsoft.com/office/powerpoint/2010/main" val="4673348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Cleaning</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6"/>
            <a:ext cx="8520600" cy="1261334"/>
          </a:xfrm>
          <a:prstGeom prst="rect">
            <a:avLst/>
          </a:prstGeom>
        </p:spPr>
        <p:txBody>
          <a:bodyPr spcFirstLastPara="1" wrap="square" lIns="91425" tIns="91425" rIns="91425" bIns="91425" anchor="t" anchorCtr="0">
            <a:normAutofit fontScale="77500" lnSpcReduction="20000"/>
          </a:bodyPr>
          <a:lstStyle/>
          <a:p>
            <a:pPr marL="457200" lvl="0" indent="-323850" algn="l" rtl="0">
              <a:spcBef>
                <a:spcPts val="0"/>
              </a:spcBef>
              <a:spcAft>
                <a:spcPts val="0"/>
              </a:spcAft>
              <a:buClr>
                <a:schemeClr val="dk1"/>
              </a:buClr>
              <a:buSzPts val="1500"/>
              <a:buChar char="●"/>
            </a:pPr>
            <a:r>
              <a:rPr lang="en-US" sz="1500" dirty="0" err="1">
                <a:solidFill>
                  <a:schemeClr val="dk1"/>
                </a:solidFill>
              </a:rPr>
              <a:t>Berdasarkan</a:t>
            </a:r>
            <a:r>
              <a:rPr lang="en-US" sz="1500" dirty="0">
                <a:solidFill>
                  <a:schemeClr val="dk1"/>
                </a:solidFill>
              </a:rPr>
              <a:t> hasil </a:t>
            </a:r>
            <a:r>
              <a:rPr lang="en-US" sz="1500" dirty="0" err="1">
                <a:solidFill>
                  <a:schemeClr val="dk1"/>
                </a:solidFill>
              </a:rPr>
              <a:t>dari</a:t>
            </a:r>
            <a:r>
              <a:rPr lang="en-US" sz="1500" dirty="0">
                <a:solidFill>
                  <a:schemeClr val="dk1"/>
                </a:solidFill>
              </a:rPr>
              <a:t> </a:t>
            </a:r>
            <a:r>
              <a:rPr lang="en-US" sz="1500" dirty="0" err="1">
                <a:solidFill>
                  <a:schemeClr val="dk1"/>
                </a:solidFill>
              </a:rPr>
              <a:t>tahap</a:t>
            </a:r>
            <a:r>
              <a:rPr lang="en-US" sz="1500" dirty="0">
                <a:solidFill>
                  <a:schemeClr val="dk1"/>
                </a:solidFill>
              </a:rPr>
              <a:t> Exploratory Data Analysis, </a:t>
            </a:r>
            <a:r>
              <a:rPr lang="en-US" sz="1500" dirty="0" err="1">
                <a:solidFill>
                  <a:schemeClr val="dk1"/>
                </a:solidFill>
              </a:rPr>
              <a:t>Terdapat</a:t>
            </a:r>
            <a:r>
              <a:rPr lang="en-US" sz="1500" dirty="0">
                <a:solidFill>
                  <a:schemeClr val="dk1"/>
                </a:solidFill>
              </a:rPr>
              <a:t> missing value pada </a:t>
            </a:r>
            <a:r>
              <a:rPr lang="en-US" sz="1500" dirty="0" err="1">
                <a:solidFill>
                  <a:schemeClr val="dk1"/>
                </a:solidFill>
              </a:rPr>
              <a:t>kolom</a:t>
            </a:r>
            <a:r>
              <a:rPr lang="en-US" sz="1500" dirty="0">
                <a:solidFill>
                  <a:schemeClr val="dk1"/>
                </a:solidFill>
              </a:rPr>
              <a:t> 'Daily Time Spent on Site’, 'Area Income’, 'Daily Internet Usage’, dan 'Male’. Selain itu, </a:t>
            </a:r>
            <a:r>
              <a:rPr lang="en-US" sz="1500" dirty="0" err="1">
                <a:solidFill>
                  <a:schemeClr val="dk1"/>
                </a:solidFill>
              </a:rPr>
              <a:t>tidak</a:t>
            </a:r>
            <a:r>
              <a:rPr lang="en-US" sz="1500" dirty="0">
                <a:solidFill>
                  <a:schemeClr val="dk1"/>
                </a:solidFill>
              </a:rPr>
              <a:t> </a:t>
            </a:r>
            <a:r>
              <a:rPr lang="en-US" sz="1500" dirty="0" err="1">
                <a:solidFill>
                  <a:schemeClr val="dk1"/>
                </a:solidFill>
              </a:rPr>
              <a:t>terdapat</a:t>
            </a:r>
            <a:r>
              <a:rPr lang="en-US" sz="1500" dirty="0">
                <a:solidFill>
                  <a:schemeClr val="dk1"/>
                </a:solidFill>
              </a:rPr>
              <a:t> data yang duplicate.</a:t>
            </a:r>
          </a:p>
          <a:p>
            <a:pPr marL="457200" lvl="0" indent="-323850" algn="l" rtl="0">
              <a:spcBef>
                <a:spcPts val="0"/>
              </a:spcBef>
              <a:spcAft>
                <a:spcPts val="0"/>
              </a:spcAft>
              <a:buClr>
                <a:schemeClr val="dk1"/>
              </a:buClr>
              <a:buSzPts val="1500"/>
              <a:buChar char="●"/>
            </a:pPr>
            <a:endParaRPr lang="en-US" sz="1500" dirty="0">
              <a:solidFill>
                <a:schemeClr val="dk1"/>
              </a:solidFill>
            </a:endParaRPr>
          </a:p>
          <a:p>
            <a:pPr marL="457200" lvl="0" indent="-323850" algn="l" rtl="0">
              <a:spcBef>
                <a:spcPts val="0"/>
              </a:spcBef>
              <a:spcAft>
                <a:spcPts val="0"/>
              </a:spcAft>
              <a:buClr>
                <a:schemeClr val="dk1"/>
              </a:buClr>
              <a:buSzPts val="1500"/>
              <a:buChar char="●"/>
            </a:pPr>
            <a:r>
              <a:rPr lang="en-US" sz="1500" dirty="0">
                <a:solidFill>
                  <a:schemeClr val="dk1"/>
                </a:solidFill>
              </a:rPr>
              <a:t>Missing value pada </a:t>
            </a:r>
            <a:r>
              <a:rPr lang="en-US" sz="1500" dirty="0" err="1">
                <a:solidFill>
                  <a:schemeClr val="dk1"/>
                </a:solidFill>
              </a:rPr>
              <a:t>fitur</a:t>
            </a:r>
            <a:r>
              <a:rPr lang="en-US" sz="1500" dirty="0">
                <a:solidFill>
                  <a:schemeClr val="dk1"/>
                </a:solidFill>
              </a:rPr>
              <a:t> Daily Time Spent on Site, Area Income, Daily Internet Usage </a:t>
            </a:r>
            <a:r>
              <a:rPr lang="en-US" sz="1500" dirty="0" err="1">
                <a:solidFill>
                  <a:schemeClr val="dk1"/>
                </a:solidFill>
              </a:rPr>
              <a:t>akan</a:t>
            </a:r>
            <a:r>
              <a:rPr lang="en-US" sz="1500" dirty="0">
                <a:solidFill>
                  <a:schemeClr val="dk1"/>
                </a:solidFill>
              </a:rPr>
              <a:t> </a:t>
            </a:r>
            <a:r>
              <a:rPr lang="en-US" sz="1500" dirty="0" err="1">
                <a:solidFill>
                  <a:schemeClr val="dk1"/>
                </a:solidFill>
              </a:rPr>
              <a:t>diisi</a:t>
            </a:r>
            <a:r>
              <a:rPr lang="en-US" sz="1500" dirty="0">
                <a:solidFill>
                  <a:schemeClr val="dk1"/>
                </a:solidFill>
              </a:rPr>
              <a:t> </a:t>
            </a:r>
            <a:r>
              <a:rPr lang="en-US" sz="1500" dirty="0" err="1">
                <a:solidFill>
                  <a:schemeClr val="dk1"/>
                </a:solidFill>
              </a:rPr>
              <a:t>menggunakan</a:t>
            </a:r>
            <a:r>
              <a:rPr lang="en-US" sz="1500" dirty="0">
                <a:solidFill>
                  <a:schemeClr val="dk1"/>
                </a:solidFill>
              </a:rPr>
              <a:t> mean. </a:t>
            </a:r>
            <a:r>
              <a:rPr lang="en-US" sz="1500" dirty="0" err="1">
                <a:solidFill>
                  <a:schemeClr val="dk1"/>
                </a:solidFill>
              </a:rPr>
              <a:t>Sedangkan</a:t>
            </a:r>
            <a:r>
              <a:rPr lang="en-US" sz="1500" dirty="0">
                <a:solidFill>
                  <a:schemeClr val="dk1"/>
                </a:solidFill>
              </a:rPr>
              <a:t> pada </a:t>
            </a:r>
            <a:r>
              <a:rPr lang="en-US" sz="1500" dirty="0" err="1">
                <a:solidFill>
                  <a:schemeClr val="dk1"/>
                </a:solidFill>
              </a:rPr>
              <a:t>fitur</a:t>
            </a:r>
            <a:r>
              <a:rPr lang="en-US" sz="1500" dirty="0">
                <a:solidFill>
                  <a:schemeClr val="dk1"/>
                </a:solidFill>
              </a:rPr>
              <a:t> Male </a:t>
            </a:r>
            <a:r>
              <a:rPr lang="en-US" sz="1500" dirty="0" err="1">
                <a:solidFill>
                  <a:schemeClr val="dk1"/>
                </a:solidFill>
              </a:rPr>
              <a:t>akan</a:t>
            </a:r>
            <a:r>
              <a:rPr lang="en-US" sz="1500" dirty="0">
                <a:solidFill>
                  <a:schemeClr val="dk1"/>
                </a:solidFill>
              </a:rPr>
              <a:t> dihapus data yang missing value.</a:t>
            </a:r>
          </a:p>
          <a:p>
            <a:pPr marL="133350" lvl="0" indent="0" algn="l" rtl="0">
              <a:spcBef>
                <a:spcPts val="0"/>
              </a:spcBef>
              <a:spcAft>
                <a:spcPts val="0"/>
              </a:spcAft>
              <a:buClr>
                <a:schemeClr val="dk1"/>
              </a:buClr>
              <a:buSzPts val="1500"/>
              <a:buNone/>
            </a:pPr>
            <a:endParaRPr lang="en-US" sz="1500" dirty="0">
              <a:solidFill>
                <a:schemeClr val="dk1"/>
              </a:solidFill>
            </a:endParaRPr>
          </a:p>
        </p:txBody>
      </p:sp>
      <p:sp>
        <p:nvSpPr>
          <p:cNvPr id="5" name="Google Shape;114;p27">
            <a:extLst>
              <a:ext uri="{FF2B5EF4-FFF2-40B4-BE49-F238E27FC236}">
                <a16:creationId xmlns:a16="http://schemas.microsoft.com/office/drawing/2014/main" id="{899B999A-FB9B-47A8-A4AA-A0A4385EBEF6}"/>
              </a:ext>
            </a:extLst>
          </p:cNvPr>
          <p:cNvSpPr txBox="1">
            <a:spLocks/>
          </p:cNvSpPr>
          <p:nvPr/>
        </p:nvSpPr>
        <p:spPr>
          <a:xfrm>
            <a:off x="1376767" y="1880011"/>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Before</a:t>
            </a:r>
            <a:endParaRPr lang="en" sz="1000" dirty="0">
              <a:solidFill>
                <a:schemeClr val="dk1"/>
              </a:solidFill>
            </a:endParaRPr>
          </a:p>
        </p:txBody>
      </p:sp>
      <p:graphicFrame>
        <p:nvGraphicFramePr>
          <p:cNvPr id="6" name="Table 6">
            <a:extLst>
              <a:ext uri="{FF2B5EF4-FFF2-40B4-BE49-F238E27FC236}">
                <a16:creationId xmlns:a16="http://schemas.microsoft.com/office/drawing/2014/main" id="{52007909-1F11-4F2A-929E-E7E2802DA63F}"/>
              </a:ext>
            </a:extLst>
          </p:cNvPr>
          <p:cNvGraphicFramePr>
            <a:graphicFrameLocks noGrp="1"/>
          </p:cNvGraphicFramePr>
          <p:nvPr>
            <p:extLst>
              <p:ext uri="{D42A27DB-BD31-4B8C-83A1-F6EECF244321}">
                <p14:modId xmlns:p14="http://schemas.microsoft.com/office/powerpoint/2010/main" val="2135208456"/>
              </p:ext>
            </p:extLst>
          </p:nvPr>
        </p:nvGraphicFramePr>
        <p:xfrm>
          <a:off x="678873" y="2246315"/>
          <a:ext cx="3059880" cy="1684036"/>
        </p:xfrm>
        <a:graphic>
          <a:graphicData uri="http://schemas.openxmlformats.org/drawingml/2006/table">
            <a:tbl>
              <a:tblPr firstRow="1" bandRow="1">
                <a:tableStyleId>{7DF18680-E054-41AD-8BC1-D1AEF772440D}</a:tableStyleId>
              </a:tblPr>
              <a:tblGrid>
                <a:gridCol w="1432799">
                  <a:extLst>
                    <a:ext uri="{9D8B030D-6E8A-4147-A177-3AD203B41FA5}">
                      <a16:colId xmlns:a16="http://schemas.microsoft.com/office/drawing/2014/main" val="241094651"/>
                    </a:ext>
                  </a:extLst>
                </a:gridCol>
                <a:gridCol w="618371">
                  <a:extLst>
                    <a:ext uri="{9D8B030D-6E8A-4147-A177-3AD203B41FA5}">
                      <a16:colId xmlns:a16="http://schemas.microsoft.com/office/drawing/2014/main" val="2773248590"/>
                    </a:ext>
                  </a:extLst>
                </a:gridCol>
                <a:gridCol w="1008710">
                  <a:extLst>
                    <a:ext uri="{9D8B030D-6E8A-4147-A177-3AD203B41FA5}">
                      <a16:colId xmlns:a16="http://schemas.microsoft.com/office/drawing/2014/main" val="3911681806"/>
                    </a:ext>
                  </a:extLst>
                </a:gridCol>
              </a:tblGrid>
              <a:tr h="273340">
                <a:tc>
                  <a:txBody>
                    <a:bodyPr/>
                    <a:lstStyle/>
                    <a:p>
                      <a:pPr algn="ctr" fontAlgn="ctr"/>
                      <a:r>
                        <a:rPr lang="en-US" sz="800" dirty="0">
                          <a:effectLst/>
                        </a:rPr>
                        <a:t>Daily Time Spent on Site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Age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Area Income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rPr>
                        <a:t>59.05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dirty="0">
                          <a:effectLst/>
                        </a:rPr>
                        <a:t>69.62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rPr>
                        <a:t>69.90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43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NaN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rPr>
                        <a:t>80.46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rPr>
                        <a:t>72.04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rPr>
                        <a:t>51.68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49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rPr>
                        <a:t>66.17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33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dirty="0" err="1">
                          <a:effectLst/>
                        </a:rPr>
                        <a:t>NaN</a:t>
                      </a:r>
                      <a:endParaRPr lang="en-US" sz="800" dirty="0">
                        <a:effectLst/>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7" name="Google Shape;114;p27">
            <a:extLst>
              <a:ext uri="{FF2B5EF4-FFF2-40B4-BE49-F238E27FC236}">
                <a16:creationId xmlns:a16="http://schemas.microsoft.com/office/drawing/2014/main" id="{9C898357-3DFE-4EEA-8D8D-2246EF31966B}"/>
              </a:ext>
            </a:extLst>
          </p:cNvPr>
          <p:cNvSpPr txBox="1">
            <a:spLocks/>
          </p:cNvSpPr>
          <p:nvPr/>
        </p:nvSpPr>
        <p:spPr>
          <a:xfrm>
            <a:off x="5883330" y="1884762"/>
            <a:ext cx="1664091" cy="41019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indent="0" algn="ctr">
              <a:buClr>
                <a:schemeClr val="dk1"/>
              </a:buClr>
              <a:buSzPts val="1500"/>
              <a:buFont typeface="Arial"/>
              <a:buNone/>
            </a:pPr>
            <a:r>
              <a:rPr lang="en-US" sz="1000" dirty="0">
                <a:solidFill>
                  <a:schemeClr val="dk1"/>
                </a:solidFill>
              </a:rPr>
              <a:t>After</a:t>
            </a:r>
            <a:endParaRPr lang="en" sz="1000" dirty="0">
              <a:solidFill>
                <a:schemeClr val="dk1"/>
              </a:solidFill>
            </a:endParaRPr>
          </a:p>
        </p:txBody>
      </p:sp>
      <p:graphicFrame>
        <p:nvGraphicFramePr>
          <p:cNvPr id="10" name="Table 6">
            <a:extLst>
              <a:ext uri="{FF2B5EF4-FFF2-40B4-BE49-F238E27FC236}">
                <a16:creationId xmlns:a16="http://schemas.microsoft.com/office/drawing/2014/main" id="{02A25151-B82E-4B22-8305-DCB3AE3747C6}"/>
              </a:ext>
            </a:extLst>
          </p:cNvPr>
          <p:cNvGraphicFramePr>
            <a:graphicFrameLocks noGrp="1"/>
          </p:cNvGraphicFramePr>
          <p:nvPr>
            <p:extLst>
              <p:ext uri="{D42A27DB-BD31-4B8C-83A1-F6EECF244321}">
                <p14:modId xmlns:p14="http://schemas.microsoft.com/office/powerpoint/2010/main" val="2967613036"/>
              </p:ext>
            </p:extLst>
          </p:nvPr>
        </p:nvGraphicFramePr>
        <p:xfrm>
          <a:off x="5185435" y="2246315"/>
          <a:ext cx="3059880" cy="1684036"/>
        </p:xfrm>
        <a:graphic>
          <a:graphicData uri="http://schemas.openxmlformats.org/drawingml/2006/table">
            <a:tbl>
              <a:tblPr firstRow="1" bandRow="1">
                <a:tableStyleId>{7DF18680-E054-41AD-8BC1-D1AEF772440D}</a:tableStyleId>
              </a:tblPr>
              <a:tblGrid>
                <a:gridCol w="1432799">
                  <a:extLst>
                    <a:ext uri="{9D8B030D-6E8A-4147-A177-3AD203B41FA5}">
                      <a16:colId xmlns:a16="http://schemas.microsoft.com/office/drawing/2014/main" val="241094651"/>
                    </a:ext>
                  </a:extLst>
                </a:gridCol>
                <a:gridCol w="618371">
                  <a:extLst>
                    <a:ext uri="{9D8B030D-6E8A-4147-A177-3AD203B41FA5}">
                      <a16:colId xmlns:a16="http://schemas.microsoft.com/office/drawing/2014/main" val="2773248590"/>
                    </a:ext>
                  </a:extLst>
                </a:gridCol>
                <a:gridCol w="1008710">
                  <a:extLst>
                    <a:ext uri="{9D8B030D-6E8A-4147-A177-3AD203B41FA5}">
                      <a16:colId xmlns:a16="http://schemas.microsoft.com/office/drawing/2014/main" val="3911681806"/>
                    </a:ext>
                  </a:extLst>
                </a:gridCol>
              </a:tblGrid>
              <a:tr h="273340">
                <a:tc>
                  <a:txBody>
                    <a:bodyPr/>
                    <a:lstStyle/>
                    <a:p>
                      <a:pPr algn="ctr" fontAlgn="ctr"/>
                      <a:r>
                        <a:rPr lang="en-US" sz="800" dirty="0">
                          <a:effectLst/>
                        </a:rPr>
                        <a:t>Daily Time Spent on Site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Age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800" dirty="0">
                          <a:effectLst/>
                        </a:rPr>
                        <a:t>Area Income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5659078"/>
                  </a:ext>
                </a:extLst>
              </a:tr>
              <a:tr h="201528">
                <a:tc>
                  <a:txBody>
                    <a:bodyPr/>
                    <a:lstStyle/>
                    <a:p>
                      <a:pPr algn="ctr"/>
                      <a:r>
                        <a:rPr lang="en-US" sz="800" dirty="0">
                          <a:effectLst/>
                        </a:rPr>
                        <a:t>59.05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57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800" dirty="0">
                          <a:effectLst/>
                        </a:rPr>
                        <a:t>384938568.13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836089301"/>
                  </a:ext>
                </a:extLst>
              </a:tr>
              <a:tr h="201528">
                <a:tc>
                  <a:txBody>
                    <a:bodyPr/>
                    <a:lstStyle/>
                    <a:p>
                      <a:pPr algn="ctr"/>
                      <a:r>
                        <a:rPr lang="en-US" sz="800" dirty="0">
                          <a:effectLst/>
                        </a:rPr>
                        <a:t>69.62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a:ln>
                            <a:noFill/>
                          </a:ln>
                          <a:solidFill>
                            <a:srgbClr val="000000"/>
                          </a:solidFill>
                          <a:effectLst/>
                          <a:uLnTx/>
                          <a:uFillTx/>
                          <a:latin typeface="Arial"/>
                          <a:ea typeface="+mn-ea"/>
                          <a:cs typeface="+mn-cs"/>
                          <a:sym typeface="Arial"/>
                        </a:rPr>
                        <a:t>384938568.13</a:t>
                      </a:r>
                      <a:endParaRPr kumimoji="0" lang="en-US" sz="800" b="0" i="0" u="none" strike="noStrike" kern="0" cap="none" spc="0" normalizeH="0" baseline="0" noProof="0" dirty="0">
                        <a:ln>
                          <a:noFill/>
                        </a:ln>
                        <a:solidFill>
                          <a:srgbClr val="000000"/>
                        </a:solidFill>
                        <a:effectLst/>
                        <a:uLnTx/>
                        <a:uFillTx/>
                        <a:latin typeface="Arial"/>
                        <a:ea typeface="+mn-ea"/>
                        <a:cs typeface="+mn-cs"/>
                        <a:sym typeface="Arial"/>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57932300"/>
                  </a:ext>
                </a:extLst>
              </a:tr>
              <a:tr h="201528">
                <a:tc>
                  <a:txBody>
                    <a:bodyPr/>
                    <a:lstStyle/>
                    <a:p>
                      <a:pPr algn="ctr"/>
                      <a:r>
                        <a:rPr lang="en-US" sz="800">
                          <a:effectLst/>
                        </a:rPr>
                        <a:t>69.90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43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a:ln>
                            <a:noFill/>
                          </a:ln>
                          <a:solidFill>
                            <a:srgbClr val="000000"/>
                          </a:solidFill>
                          <a:effectLst/>
                          <a:uLnTx/>
                          <a:uFillTx/>
                          <a:latin typeface="Arial"/>
                          <a:ea typeface="+mn-ea"/>
                          <a:cs typeface="+mn-cs"/>
                          <a:sym typeface="Arial"/>
                        </a:rPr>
                        <a:t>384938568.13</a:t>
                      </a:r>
                      <a:endParaRPr kumimoji="0" lang="en-US" sz="800" b="0" i="0" u="none" strike="noStrike" kern="0" cap="none" spc="0" normalizeH="0" baseline="0" noProof="0" dirty="0">
                        <a:ln>
                          <a:noFill/>
                        </a:ln>
                        <a:solidFill>
                          <a:srgbClr val="000000"/>
                        </a:solidFill>
                        <a:effectLst/>
                        <a:uLnTx/>
                        <a:uFillTx/>
                        <a:latin typeface="Arial"/>
                        <a:ea typeface="+mn-ea"/>
                        <a:cs typeface="+mn-cs"/>
                        <a:sym typeface="Arial"/>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04753283"/>
                  </a:ext>
                </a:extLst>
              </a:tr>
              <a:tr h="201528">
                <a:tc>
                  <a:txBody>
                    <a:bodyPr/>
                    <a:lstStyle/>
                    <a:p>
                      <a:pPr algn="ctr"/>
                      <a:r>
                        <a:rPr lang="en-US" sz="800">
                          <a:effectLst/>
                        </a:rPr>
                        <a:t>80.46</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a:ln>
                            <a:noFill/>
                          </a:ln>
                          <a:solidFill>
                            <a:srgbClr val="000000"/>
                          </a:solidFill>
                          <a:effectLst/>
                          <a:uLnTx/>
                          <a:uFillTx/>
                          <a:latin typeface="Arial"/>
                          <a:ea typeface="+mn-ea"/>
                          <a:cs typeface="+mn-cs"/>
                          <a:sym typeface="Arial"/>
                        </a:rPr>
                        <a:t>384938568.13</a:t>
                      </a:r>
                      <a:endParaRPr kumimoji="0" lang="en-US" sz="800" b="0" i="0" u="none" strike="noStrike" kern="0" cap="none" spc="0" normalizeH="0" baseline="0" noProof="0" dirty="0">
                        <a:ln>
                          <a:noFill/>
                        </a:ln>
                        <a:solidFill>
                          <a:srgbClr val="000000"/>
                        </a:solidFill>
                        <a:effectLst/>
                        <a:uLnTx/>
                        <a:uFillTx/>
                        <a:latin typeface="Arial"/>
                        <a:ea typeface="+mn-ea"/>
                        <a:cs typeface="+mn-cs"/>
                        <a:sym typeface="Arial"/>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0102786"/>
                  </a:ext>
                </a:extLst>
              </a:tr>
              <a:tr h="201528">
                <a:tc>
                  <a:txBody>
                    <a:bodyPr/>
                    <a:lstStyle/>
                    <a:p>
                      <a:pPr algn="ctr"/>
                      <a:r>
                        <a:rPr lang="en-US" sz="800">
                          <a:effectLst/>
                        </a:rPr>
                        <a:t>72.04</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dirty="0">
                          <a:effectLst/>
                        </a:rPr>
                        <a:t>22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a:ln>
                            <a:noFill/>
                          </a:ln>
                          <a:solidFill>
                            <a:srgbClr val="000000"/>
                          </a:solidFill>
                          <a:effectLst/>
                          <a:uLnTx/>
                          <a:uFillTx/>
                          <a:latin typeface="Arial"/>
                          <a:ea typeface="+mn-ea"/>
                          <a:cs typeface="+mn-cs"/>
                          <a:sym typeface="Arial"/>
                        </a:rPr>
                        <a:t>384938568.13</a:t>
                      </a:r>
                      <a:endParaRPr kumimoji="0" lang="en-US" sz="800" b="0" i="0" u="none" strike="noStrike" kern="0" cap="none" spc="0" normalizeH="0" baseline="0" noProof="0" dirty="0">
                        <a:ln>
                          <a:noFill/>
                        </a:ln>
                        <a:solidFill>
                          <a:srgbClr val="000000"/>
                        </a:solidFill>
                        <a:effectLst/>
                        <a:uLnTx/>
                        <a:uFillTx/>
                        <a:latin typeface="Arial"/>
                        <a:ea typeface="+mn-ea"/>
                        <a:cs typeface="+mn-cs"/>
                        <a:sym typeface="Arial"/>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337445692"/>
                  </a:ext>
                </a:extLst>
              </a:tr>
              <a:tr h="201528">
                <a:tc>
                  <a:txBody>
                    <a:bodyPr/>
                    <a:lstStyle/>
                    <a:p>
                      <a:pPr algn="ctr"/>
                      <a:r>
                        <a:rPr lang="en-US" sz="800">
                          <a:effectLst/>
                        </a:rPr>
                        <a:t>51.68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800">
                          <a:effectLst/>
                        </a:rPr>
                        <a:t>49</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a:ln>
                            <a:noFill/>
                          </a:ln>
                          <a:solidFill>
                            <a:srgbClr val="000000"/>
                          </a:solidFill>
                          <a:effectLst/>
                          <a:uLnTx/>
                          <a:uFillTx/>
                          <a:latin typeface="Arial"/>
                          <a:ea typeface="+mn-ea"/>
                          <a:cs typeface="+mn-cs"/>
                          <a:sym typeface="Arial"/>
                        </a:rPr>
                        <a:t>384938568.13</a:t>
                      </a:r>
                      <a:endParaRPr kumimoji="0" lang="en-US" sz="800" b="0" i="0" u="none" strike="noStrike" kern="0" cap="none" spc="0" normalizeH="0" baseline="0" noProof="0" dirty="0">
                        <a:ln>
                          <a:noFill/>
                        </a:ln>
                        <a:solidFill>
                          <a:srgbClr val="000000"/>
                        </a:solidFill>
                        <a:effectLst/>
                        <a:uLnTx/>
                        <a:uFillTx/>
                        <a:latin typeface="Arial"/>
                        <a:ea typeface="+mn-ea"/>
                        <a:cs typeface="+mn-cs"/>
                        <a:sym typeface="Arial"/>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71208"/>
                  </a:ext>
                </a:extLst>
              </a:tr>
              <a:tr h="201528">
                <a:tc>
                  <a:txBody>
                    <a:bodyPr/>
                    <a:lstStyle/>
                    <a:p>
                      <a:pPr algn="ctr"/>
                      <a:r>
                        <a:rPr lang="en-US" sz="800" dirty="0">
                          <a:effectLst/>
                        </a:rPr>
                        <a:t>66.17</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800">
                          <a:effectLst/>
                        </a:rPr>
                        <a:t>33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000000"/>
                          </a:solidFill>
                          <a:effectLst/>
                          <a:uLnTx/>
                          <a:uFillTx/>
                          <a:latin typeface="Arial"/>
                          <a:ea typeface="+mn-ea"/>
                          <a:cs typeface="+mn-cs"/>
                          <a:sym typeface="Arial"/>
                        </a:rPr>
                        <a:t>384938568.13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6508498"/>
                  </a:ext>
                </a:extLst>
              </a:tr>
            </a:tbl>
          </a:graphicData>
        </a:graphic>
      </p:graphicFrame>
      <p:sp>
        <p:nvSpPr>
          <p:cNvPr id="9" name="Google Shape;115;p27">
            <a:extLst>
              <a:ext uri="{FF2B5EF4-FFF2-40B4-BE49-F238E27FC236}">
                <a16:creationId xmlns:a16="http://schemas.microsoft.com/office/drawing/2014/main" id="{994C3593-2829-43C6-A9CB-E260F055DE07}"/>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a:t>
            </a:r>
            <a:r>
              <a:rPr lang="en" sz="1100" dirty="0">
                <a:solidFill>
                  <a:srgbClr val="000000"/>
                </a:solidFill>
                <a:hlinkClick r:id="rId3"/>
              </a:rPr>
              <a:t>jupyter notebook </a:t>
            </a:r>
            <a:r>
              <a:rPr lang="en" sz="1100" dirty="0">
                <a:hlinkClick r:id="rId3"/>
              </a:rPr>
              <a:t>disini</a:t>
            </a:r>
            <a:endParaRPr sz="1100" dirty="0">
              <a:solidFill>
                <a:srgbClr val="000000"/>
              </a:solidFill>
            </a:endParaRPr>
          </a:p>
        </p:txBody>
      </p:sp>
    </p:spTree>
    <p:extLst>
      <p:ext uri="{BB962C8B-B14F-4D97-AF65-F5344CB8AC3E}">
        <p14:creationId xmlns:p14="http://schemas.microsoft.com/office/powerpoint/2010/main" val="245563300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1886</Words>
  <Application>Microsoft Office PowerPoint</Application>
  <PresentationFormat>On-screen Show (16:9)</PresentationFormat>
  <Paragraphs>223</Paragraphs>
  <Slides>18</Slides>
  <Notes>18</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18</vt:i4>
      </vt:variant>
    </vt:vector>
  </HeadingPairs>
  <TitlesOfParts>
    <vt:vector size="25" baseType="lpstr">
      <vt:lpstr>Roboto</vt:lpstr>
      <vt:lpstr>Dosis</vt:lpstr>
      <vt:lpstr>Nunito</vt:lpstr>
      <vt:lpstr>Arial</vt:lpstr>
      <vt:lpstr>Courier New</vt:lpstr>
      <vt:lpstr>Simple Light</vt:lpstr>
      <vt:lpstr>Simple Light</vt:lpstr>
      <vt:lpstr>Predict Clicked Ads Customer Classification by using Machine Learning</vt:lpstr>
      <vt:lpstr>Overview</vt:lpstr>
      <vt:lpstr>Exploration Data Analysis</vt:lpstr>
      <vt:lpstr>Exploration Data Analysis</vt:lpstr>
      <vt:lpstr>Age vs Daily Internet Usage</vt:lpstr>
      <vt:lpstr>Daily Internet Usage vs Daily Time Spent on Site</vt:lpstr>
      <vt:lpstr>Age vs Daily Time Spent on Site</vt:lpstr>
      <vt:lpstr>Multivariate Analysis</vt:lpstr>
      <vt:lpstr>Data Cleaning</vt:lpstr>
      <vt:lpstr>Data Preprocessing</vt:lpstr>
      <vt:lpstr>Data Preprocessing</vt:lpstr>
      <vt:lpstr>Data Modeling</vt:lpstr>
      <vt:lpstr>Data Cleaning</vt:lpstr>
      <vt:lpstr>Data Cleaning</vt:lpstr>
      <vt:lpstr>Data Modeling</vt:lpstr>
      <vt:lpstr>Feature Importance</vt:lpstr>
      <vt:lpstr>Feature Importance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Clicked Ads Customer Classification by using Machine Learning</dc:title>
  <cp:lastModifiedBy>Arieska Restu</cp:lastModifiedBy>
  <cp:revision>26</cp:revision>
  <dcterms:modified xsi:type="dcterms:W3CDTF">2024-09-11T05:46:53Z</dcterms:modified>
</cp:coreProperties>
</file>